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Michroma" panose="020B0604020202020204" charset="0"/>
      <p:regular r:id="rId16"/>
    </p:embeddedFont>
    <p:embeddedFont>
      <p:font typeface="Telegraf" panose="020B0604020202020204" charset="0"/>
      <p:regular r:id="rId17"/>
    </p:embeddedFont>
    <p:embeddedFont>
      <p:font typeface="Telegraf Medium"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B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120" y="3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youtu.be/TPQxDti5Wxk"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youtu.be/EE2Y42ChFTU"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youtu.be/D5V1h7DrC0A" TargetMode="Externa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hyperlink" Target="https://youtu.be/hxcINcC-nV0" TargetMode="External"/><Relationship Id="rId2" Type="http://schemas.openxmlformats.org/officeDocument/2006/relationships/hyperlink" Target="https://youtu.be/Mf_rQLDDfDk"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hyperlink" Target="https://youtube.com/playlist?list=PLaYNv9j56ckSfy3Q3y2y7xY_1vd9szHxd&amp;feature=shared" TargetMode="External"/><Relationship Id="rId3" Type="http://schemas.openxmlformats.org/officeDocument/2006/relationships/image" Target="../media/image2.svg"/><Relationship Id="rId7"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oleObject" Target="../embeddings/oleObject1.bin"/><Relationship Id="rId5" Type="http://schemas.openxmlformats.org/officeDocument/2006/relationships/hyperlink" Target="https://drive.google.com/file/d/10hVHOzFdoFworcUL2xFllzdLPhkzDNy4/view?usp=sharing" TargetMode="Externa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https://youtu.be/Mx4ZHGsyaRs" TargetMode="External"/><Relationship Id="rId3" Type="http://schemas.openxmlformats.org/officeDocument/2006/relationships/image" Target="../media/image2.svg"/><Relationship Id="rId7" Type="http://schemas.openxmlformats.org/officeDocument/2006/relationships/hyperlink" Target="https://youtu.be/dMVamRFCw8U"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youtu.be/_ckuToTE1tw" TargetMode="External"/><Relationship Id="rId5" Type="http://schemas.openxmlformats.org/officeDocument/2006/relationships/hyperlink" Target="https://youtu.be/RvgpZrLpAu8" TargetMode="External"/><Relationship Id="rId4" Type="http://schemas.openxmlformats.org/officeDocument/2006/relationships/hyperlink" Target="https://youtu.be/AnsAmZ3Li0U" TargetMode="External"/><Relationship Id="rId9" Type="http://schemas.openxmlformats.org/officeDocument/2006/relationships/hyperlink" Target="https://youtu.be/5B06R348Ef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youtu.be/NOUVMVOt56E" TargetMode="External"/><Relationship Id="rId5" Type="http://schemas.openxmlformats.org/officeDocument/2006/relationships/hyperlink" Target="https://youtu.be/0yyOtaZU3q8"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youtu.be/FMeT5JiFqg8" TargetMode="External"/><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hyperlink" Target="https://youtu.be/NsLKvco8Sqk"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youtu.be/DiMgi3LUqV4" TargetMode="External"/><Relationship Id="rId2" Type="http://schemas.openxmlformats.org/officeDocument/2006/relationships/hyperlink" Target="https://youtu.be/47SI6KrjtUY" TargetMode="External"/><Relationship Id="rId1" Type="http://schemas.openxmlformats.org/officeDocument/2006/relationships/slideLayout" Target="../slideLayouts/slideLayout7.xml"/><Relationship Id="rId5" Type="http://schemas.openxmlformats.org/officeDocument/2006/relationships/hyperlink" Target="https://youtu.be/PFRVDxTT4-k" TargetMode="External"/><Relationship Id="rId4" Type="http://schemas.openxmlformats.org/officeDocument/2006/relationships/hyperlink" Target="https://youtu.be/rFN_Le8At8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975" y="-456403"/>
            <a:ext cx="18609951" cy="11199807"/>
          </a:xfrm>
          <a:custGeom>
            <a:avLst/>
            <a:gdLst/>
            <a:ahLst/>
            <a:cxnLst/>
            <a:rect l="l" t="t" r="r" b="b"/>
            <a:pathLst>
              <a:path w="18609951" h="11199807">
                <a:moveTo>
                  <a:pt x="0" y="0"/>
                </a:moveTo>
                <a:lnTo>
                  <a:pt x="18609950" y="0"/>
                </a:lnTo>
                <a:lnTo>
                  <a:pt x="18609950" y="11199806"/>
                </a:lnTo>
                <a:lnTo>
                  <a:pt x="0" y="111998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ro-RO"/>
          </a:p>
        </p:txBody>
      </p:sp>
      <p:sp>
        <p:nvSpPr>
          <p:cNvPr id="3" name="AutoShape 3"/>
          <p:cNvSpPr/>
          <p:nvPr/>
        </p:nvSpPr>
        <p:spPr>
          <a:xfrm>
            <a:off x="1876069" y="6951084"/>
            <a:ext cx="7466110" cy="2312429"/>
          </a:xfrm>
          <a:prstGeom prst="rect">
            <a:avLst/>
          </a:prstGeom>
          <a:solidFill>
            <a:srgbClr val="133C75"/>
          </a:solidFill>
        </p:spPr>
        <p:txBody>
          <a:bodyPr/>
          <a:lstStyle/>
          <a:p>
            <a:endParaRPr lang="ro-RO"/>
          </a:p>
        </p:txBody>
      </p:sp>
      <p:sp>
        <p:nvSpPr>
          <p:cNvPr id="4" name="Freeform 4"/>
          <p:cNvSpPr/>
          <p:nvPr/>
        </p:nvSpPr>
        <p:spPr>
          <a:xfrm rot="436196">
            <a:off x="7762146" y="-2842800"/>
            <a:ext cx="17035324" cy="11072961"/>
          </a:xfrm>
          <a:custGeom>
            <a:avLst/>
            <a:gdLst/>
            <a:ahLst/>
            <a:cxnLst/>
            <a:rect l="l" t="t" r="r" b="b"/>
            <a:pathLst>
              <a:path w="17035324" h="11072961">
                <a:moveTo>
                  <a:pt x="0" y="0"/>
                </a:moveTo>
                <a:lnTo>
                  <a:pt x="17035324" y="0"/>
                </a:lnTo>
                <a:lnTo>
                  <a:pt x="17035324" y="11072961"/>
                </a:lnTo>
                <a:lnTo>
                  <a:pt x="0" y="11072961"/>
                </a:lnTo>
                <a:lnTo>
                  <a:pt x="0" y="0"/>
                </a:lnTo>
                <a:close/>
              </a:path>
            </a:pathLst>
          </a:custGeom>
          <a:blipFill>
            <a:blip r:embed="rId4">
              <a:alphaModFix amt="67000"/>
            </a:blip>
            <a:stretch>
              <a:fillRect/>
            </a:stretch>
          </a:blipFill>
        </p:spPr>
        <p:txBody>
          <a:bodyPr/>
          <a:lstStyle/>
          <a:p>
            <a:endParaRPr lang="ro-RO"/>
          </a:p>
        </p:txBody>
      </p:sp>
      <p:sp>
        <p:nvSpPr>
          <p:cNvPr id="5" name="AutoShape 5"/>
          <p:cNvSpPr/>
          <p:nvPr/>
        </p:nvSpPr>
        <p:spPr>
          <a:xfrm>
            <a:off x="1876069" y="6941559"/>
            <a:ext cx="14734041" cy="0"/>
          </a:xfrm>
          <a:prstGeom prst="line">
            <a:avLst/>
          </a:prstGeom>
          <a:ln w="9525" cap="rnd">
            <a:solidFill>
              <a:srgbClr val="76B5F6"/>
            </a:solidFill>
            <a:prstDash val="solid"/>
            <a:headEnd type="none" w="sm" len="sm"/>
            <a:tailEnd type="none" w="sm" len="sm"/>
          </a:ln>
        </p:spPr>
        <p:txBody>
          <a:bodyPr/>
          <a:lstStyle/>
          <a:p>
            <a:endParaRPr lang="ro-RO"/>
          </a:p>
        </p:txBody>
      </p:sp>
      <p:sp>
        <p:nvSpPr>
          <p:cNvPr id="6" name="AutoShape 6"/>
          <p:cNvSpPr/>
          <p:nvPr/>
        </p:nvSpPr>
        <p:spPr>
          <a:xfrm>
            <a:off x="1876069" y="9248775"/>
            <a:ext cx="14734041" cy="0"/>
          </a:xfrm>
          <a:prstGeom prst="line">
            <a:avLst/>
          </a:prstGeom>
          <a:ln w="9525" cap="rnd">
            <a:solidFill>
              <a:srgbClr val="76B5F6"/>
            </a:solidFill>
            <a:prstDash val="solid"/>
            <a:headEnd type="none" w="sm" len="sm"/>
            <a:tailEnd type="none" w="sm" len="sm"/>
          </a:ln>
        </p:spPr>
        <p:txBody>
          <a:bodyPr/>
          <a:lstStyle/>
          <a:p>
            <a:endParaRPr lang="ro-RO"/>
          </a:p>
        </p:txBody>
      </p:sp>
      <p:sp>
        <p:nvSpPr>
          <p:cNvPr id="7" name="TextBox 7"/>
          <p:cNvSpPr txBox="1"/>
          <p:nvPr/>
        </p:nvSpPr>
        <p:spPr>
          <a:xfrm>
            <a:off x="1876069" y="2600788"/>
            <a:ext cx="14599848" cy="1925638"/>
          </a:xfrm>
          <a:prstGeom prst="rect">
            <a:avLst/>
          </a:prstGeom>
        </p:spPr>
        <p:txBody>
          <a:bodyPr lIns="0" tIns="0" rIns="0" bIns="0" rtlCol="0" anchor="t">
            <a:spAutoFit/>
          </a:bodyPr>
          <a:lstStyle/>
          <a:p>
            <a:pPr algn="l">
              <a:lnSpc>
                <a:spcPts val="7562"/>
              </a:lnSpc>
            </a:pPr>
            <a:r>
              <a:rPr lang="en-US" sz="6875" dirty="0">
                <a:solidFill>
                  <a:srgbClr val="FFFFFF"/>
                </a:solidFill>
                <a:latin typeface="Michroma"/>
                <a:ea typeface="Michroma"/>
                <a:cs typeface="Michroma"/>
                <a:sym typeface="Michroma"/>
              </a:rPr>
              <a:t>Project Management Software Presentation</a:t>
            </a:r>
          </a:p>
        </p:txBody>
      </p:sp>
      <p:grpSp>
        <p:nvGrpSpPr>
          <p:cNvPr id="8" name="Group 8"/>
          <p:cNvGrpSpPr/>
          <p:nvPr/>
        </p:nvGrpSpPr>
        <p:grpSpPr>
          <a:xfrm>
            <a:off x="2252427" y="7559501"/>
            <a:ext cx="6335846" cy="1057494"/>
            <a:chOff x="0" y="0"/>
            <a:chExt cx="8447795" cy="1409992"/>
          </a:xfrm>
        </p:grpSpPr>
        <p:sp>
          <p:nvSpPr>
            <p:cNvPr id="9" name="TextBox 9"/>
            <p:cNvSpPr txBox="1"/>
            <p:nvPr/>
          </p:nvSpPr>
          <p:spPr>
            <a:xfrm>
              <a:off x="0" y="16764"/>
              <a:ext cx="8447795" cy="739182"/>
            </a:xfrm>
            <a:prstGeom prst="rect">
              <a:avLst/>
            </a:prstGeom>
          </p:spPr>
          <p:txBody>
            <a:bodyPr lIns="0" tIns="0" rIns="0" bIns="0" rtlCol="0" anchor="t">
              <a:spAutoFit/>
            </a:bodyPr>
            <a:lstStyle/>
            <a:p>
              <a:pPr marL="0" lvl="0" indent="0" algn="l">
                <a:lnSpc>
                  <a:spcPts val="3948"/>
                </a:lnSpc>
              </a:pPr>
              <a:r>
                <a:rPr lang="en-US" sz="3725" b="1">
                  <a:solidFill>
                    <a:srgbClr val="FFFFFF"/>
                  </a:solidFill>
                  <a:latin typeface="Telegraf Medium"/>
                  <a:ea typeface="Telegraf Medium"/>
                  <a:cs typeface="Telegraf Medium"/>
                  <a:sym typeface="Telegraf Medium"/>
                </a:rPr>
                <a:t>Team 42</a:t>
              </a:r>
            </a:p>
          </p:txBody>
        </p:sp>
        <p:sp>
          <p:nvSpPr>
            <p:cNvPr id="10" name="TextBox 10"/>
            <p:cNvSpPr txBox="1"/>
            <p:nvPr/>
          </p:nvSpPr>
          <p:spPr>
            <a:xfrm>
              <a:off x="0" y="964138"/>
              <a:ext cx="8447795" cy="445855"/>
            </a:xfrm>
            <a:prstGeom prst="rect">
              <a:avLst/>
            </a:prstGeom>
          </p:spPr>
          <p:txBody>
            <a:bodyPr lIns="0" tIns="0" rIns="0" bIns="0" rtlCol="0" anchor="t">
              <a:spAutoFit/>
            </a:bodyPr>
            <a:lstStyle/>
            <a:p>
              <a:pPr algn="l">
                <a:lnSpc>
                  <a:spcPts val="2331"/>
                </a:lnSpc>
              </a:pPr>
              <a:r>
                <a:rPr lang="en-US" sz="2199">
                  <a:solidFill>
                    <a:srgbClr val="FFFFFF"/>
                  </a:solidFill>
                  <a:latin typeface="Telegraf"/>
                  <a:ea typeface="Telegraf"/>
                  <a:cs typeface="Telegraf"/>
                  <a:sym typeface="Telegraf"/>
                </a:rPr>
                <a:t>SOFTWARE ENGINEERING</a:t>
              </a:r>
            </a:p>
          </p:txBody>
        </p:sp>
      </p:grpSp>
      <p:sp>
        <p:nvSpPr>
          <p:cNvPr id="11" name="TextBox 11"/>
          <p:cNvSpPr txBox="1"/>
          <p:nvPr/>
        </p:nvSpPr>
        <p:spPr>
          <a:xfrm>
            <a:off x="9448800" y="7381144"/>
            <a:ext cx="9000176" cy="1423082"/>
          </a:xfrm>
          <a:prstGeom prst="rect">
            <a:avLst/>
          </a:prstGeom>
        </p:spPr>
        <p:txBody>
          <a:bodyPr wrap="square" lIns="0" tIns="0" rIns="0" bIns="0" rtlCol="0" anchor="t">
            <a:spAutoFit/>
          </a:bodyPr>
          <a:lstStyle/>
          <a:p>
            <a:pPr marL="0" lvl="0" indent="0" algn="l">
              <a:lnSpc>
                <a:spcPts val="2229"/>
              </a:lnSpc>
            </a:pPr>
            <a:endParaRPr dirty="0"/>
          </a:p>
          <a:p>
            <a:pPr marL="0" lvl="0" indent="0" algn="l">
              <a:lnSpc>
                <a:spcPts val="2229"/>
              </a:lnSpc>
            </a:pPr>
            <a:r>
              <a:rPr lang="en-US" sz="2450" b="1" u="none" dirty="0">
                <a:solidFill>
                  <a:srgbClr val="FFFFFF"/>
                </a:solidFill>
                <a:latin typeface="Telegraf Medium"/>
                <a:ea typeface="Telegraf Medium"/>
                <a:cs typeface="Telegraf Medium"/>
                <a:sym typeface="Telegraf Medium"/>
              </a:rPr>
              <a:t>Daria Solomon, Rares </a:t>
            </a:r>
            <a:r>
              <a:rPr lang="en-US" sz="2450" b="1" u="none" dirty="0" err="1">
                <a:solidFill>
                  <a:srgbClr val="FFFFFF"/>
                </a:solidFill>
                <a:latin typeface="Telegraf Medium"/>
                <a:ea typeface="Telegraf Medium"/>
                <a:cs typeface="Telegraf Medium"/>
                <a:sym typeface="Telegraf Medium"/>
              </a:rPr>
              <a:t>Baiasu</a:t>
            </a:r>
            <a:r>
              <a:rPr lang="en-US" sz="2450" b="1" u="none" dirty="0">
                <a:solidFill>
                  <a:srgbClr val="FFFFFF"/>
                </a:solidFill>
                <a:latin typeface="Telegraf Medium"/>
                <a:ea typeface="Telegraf Medium"/>
                <a:cs typeface="Telegraf Medium"/>
                <a:sym typeface="Telegraf Medium"/>
              </a:rPr>
              <a:t>, Timeea-Andreea Radu, Ioana Lupu, Nehir </a:t>
            </a:r>
            <a:r>
              <a:rPr lang="en-US" sz="2450" b="1" u="none" dirty="0" err="1">
                <a:solidFill>
                  <a:srgbClr val="FFFFFF"/>
                </a:solidFill>
                <a:latin typeface="Telegraf Medium"/>
                <a:ea typeface="Telegraf Medium"/>
                <a:cs typeface="Telegraf Medium"/>
                <a:sym typeface="Telegraf Medium"/>
              </a:rPr>
              <a:t>Altuntas</a:t>
            </a:r>
            <a:r>
              <a:rPr lang="en-US" sz="2450" b="1" u="none" dirty="0">
                <a:solidFill>
                  <a:srgbClr val="FFFFFF"/>
                </a:solidFill>
                <a:latin typeface="Telegraf Medium"/>
                <a:ea typeface="Telegraf Medium"/>
                <a:cs typeface="Telegraf Medium"/>
                <a:sym typeface="Telegraf Medium"/>
              </a:rPr>
              <a:t>, Paula Alvarez, Giovanni Sylvester Falconer , </a:t>
            </a:r>
            <a:r>
              <a:rPr lang="en-US" sz="2450" b="1" dirty="0">
                <a:solidFill>
                  <a:srgbClr val="FFFFFF"/>
                </a:solidFill>
                <a:latin typeface="Telegraf Medium"/>
                <a:ea typeface="Telegraf Medium"/>
                <a:cs typeface="Telegraf Medium"/>
                <a:sym typeface="Telegraf Medium"/>
              </a:rPr>
              <a:t>J</a:t>
            </a:r>
            <a:r>
              <a:rPr lang="en-US" sz="2450" b="1" u="none" dirty="0">
                <a:solidFill>
                  <a:srgbClr val="FFFFFF"/>
                </a:solidFill>
                <a:latin typeface="Telegraf Medium"/>
                <a:ea typeface="Telegraf Medium"/>
                <a:cs typeface="Telegraf Medium"/>
                <a:sym typeface="Telegraf Medium"/>
              </a:rPr>
              <a:t>acob Asfaw, Flori </a:t>
            </a:r>
            <a:r>
              <a:rPr lang="en-US" sz="2450" b="1" u="none" dirty="0" err="1">
                <a:solidFill>
                  <a:srgbClr val="FFFFFF"/>
                </a:solidFill>
                <a:latin typeface="Telegraf Medium"/>
                <a:ea typeface="Telegraf Medium"/>
                <a:cs typeface="Telegraf Medium"/>
                <a:sym typeface="Telegraf Medium"/>
              </a:rPr>
              <a:t>Kusari</a:t>
            </a:r>
            <a:r>
              <a:rPr lang="en-US" sz="2450" b="1" u="none" dirty="0">
                <a:solidFill>
                  <a:srgbClr val="FFFFFF"/>
                </a:solidFill>
                <a:latin typeface="Telegraf Medium"/>
                <a:ea typeface="Telegraf Medium"/>
                <a:cs typeface="Telegraf Medium"/>
                <a:sym typeface="Telegraf Medium"/>
              </a:rPr>
              <a:t>, Robert-Theodor Ionescu, Dragos-Andrei Radu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975" y="0"/>
            <a:ext cx="18609951" cy="11199807"/>
          </a:xfrm>
          <a:custGeom>
            <a:avLst/>
            <a:gdLst/>
            <a:ahLst/>
            <a:cxnLst/>
            <a:rect l="l" t="t" r="r" b="b"/>
            <a:pathLst>
              <a:path w="18609951" h="11199807">
                <a:moveTo>
                  <a:pt x="0" y="0"/>
                </a:moveTo>
                <a:lnTo>
                  <a:pt x="18609950" y="0"/>
                </a:lnTo>
                <a:lnTo>
                  <a:pt x="18609950" y="11199807"/>
                </a:lnTo>
                <a:lnTo>
                  <a:pt x="0" y="111998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ro-RO"/>
          </a:p>
        </p:txBody>
      </p:sp>
      <p:sp>
        <p:nvSpPr>
          <p:cNvPr id="3" name="Freeform 3"/>
          <p:cNvSpPr/>
          <p:nvPr/>
        </p:nvSpPr>
        <p:spPr>
          <a:xfrm rot="468390">
            <a:off x="6248912" y="-4597760"/>
            <a:ext cx="13915409" cy="9045016"/>
          </a:xfrm>
          <a:custGeom>
            <a:avLst/>
            <a:gdLst/>
            <a:ahLst/>
            <a:cxnLst/>
            <a:rect l="l" t="t" r="r" b="b"/>
            <a:pathLst>
              <a:path w="13915409" h="9045016">
                <a:moveTo>
                  <a:pt x="0" y="0"/>
                </a:moveTo>
                <a:lnTo>
                  <a:pt x="13915409" y="0"/>
                </a:lnTo>
                <a:lnTo>
                  <a:pt x="13915409" y="9045016"/>
                </a:lnTo>
                <a:lnTo>
                  <a:pt x="0" y="9045016"/>
                </a:lnTo>
                <a:lnTo>
                  <a:pt x="0" y="0"/>
                </a:lnTo>
                <a:close/>
              </a:path>
            </a:pathLst>
          </a:custGeom>
          <a:blipFill>
            <a:blip r:embed="rId4">
              <a:alphaModFix amt="37000"/>
            </a:blip>
            <a:stretch>
              <a:fillRect/>
            </a:stretch>
          </a:blipFill>
        </p:spPr>
        <p:txBody>
          <a:bodyPr/>
          <a:lstStyle/>
          <a:p>
            <a:endParaRPr lang="ro-RO"/>
          </a:p>
        </p:txBody>
      </p:sp>
      <p:sp>
        <p:nvSpPr>
          <p:cNvPr id="4" name="TextBox 4"/>
          <p:cNvSpPr txBox="1"/>
          <p:nvPr/>
        </p:nvSpPr>
        <p:spPr>
          <a:xfrm>
            <a:off x="1028700" y="1160586"/>
            <a:ext cx="16230600" cy="828675"/>
          </a:xfrm>
          <a:prstGeom prst="rect">
            <a:avLst/>
          </a:prstGeom>
        </p:spPr>
        <p:txBody>
          <a:bodyPr lIns="0" tIns="0" rIns="0" bIns="0" rtlCol="0" anchor="t">
            <a:spAutoFit/>
          </a:bodyPr>
          <a:lstStyle/>
          <a:p>
            <a:pPr algn="l">
              <a:lnSpc>
                <a:spcPts val="6599"/>
              </a:lnSpc>
            </a:pPr>
            <a:r>
              <a:rPr lang="en-US" sz="5499">
                <a:solidFill>
                  <a:srgbClr val="FFFFFF"/>
                </a:solidFill>
                <a:latin typeface="Michroma"/>
                <a:ea typeface="Michroma"/>
                <a:cs typeface="Michroma"/>
                <a:sym typeface="Michroma"/>
              </a:rPr>
              <a:t>Risk Assessment</a:t>
            </a:r>
          </a:p>
        </p:txBody>
      </p:sp>
      <p:sp>
        <p:nvSpPr>
          <p:cNvPr id="5" name="AutoShape 5"/>
          <p:cNvSpPr/>
          <p:nvPr/>
        </p:nvSpPr>
        <p:spPr>
          <a:xfrm flipH="1" flipV="1">
            <a:off x="-3343037" y="5834927"/>
            <a:ext cx="6395151" cy="5820336"/>
          </a:xfrm>
          <a:prstGeom prst="line">
            <a:avLst/>
          </a:prstGeom>
          <a:ln w="9525" cap="rnd">
            <a:solidFill>
              <a:srgbClr val="76B5F6"/>
            </a:solidFill>
            <a:prstDash val="solid"/>
            <a:headEnd type="none" w="sm" len="sm"/>
            <a:tailEnd type="none" w="sm" len="sm"/>
          </a:ln>
        </p:spPr>
        <p:txBody>
          <a:bodyPr/>
          <a:lstStyle/>
          <a:p>
            <a:endParaRPr lang="ro-RO"/>
          </a:p>
        </p:txBody>
      </p:sp>
      <p:sp>
        <p:nvSpPr>
          <p:cNvPr id="6" name="AutoShape 6"/>
          <p:cNvSpPr/>
          <p:nvPr/>
        </p:nvSpPr>
        <p:spPr>
          <a:xfrm flipH="1" flipV="1">
            <a:off x="-3162714" y="2913556"/>
            <a:ext cx="9939892" cy="8743834"/>
          </a:xfrm>
          <a:prstGeom prst="line">
            <a:avLst/>
          </a:prstGeom>
          <a:ln w="9525" cap="rnd">
            <a:solidFill>
              <a:srgbClr val="76B5F6"/>
            </a:solidFill>
            <a:prstDash val="solid"/>
            <a:headEnd type="none" w="sm" len="sm"/>
            <a:tailEnd type="none" w="sm" len="sm"/>
          </a:ln>
        </p:spPr>
        <p:txBody>
          <a:bodyPr/>
          <a:lstStyle/>
          <a:p>
            <a:endParaRPr lang="ro-RO"/>
          </a:p>
        </p:txBody>
      </p:sp>
      <p:sp>
        <p:nvSpPr>
          <p:cNvPr id="7" name="AutoShape 7"/>
          <p:cNvSpPr/>
          <p:nvPr/>
        </p:nvSpPr>
        <p:spPr>
          <a:xfrm flipH="1" flipV="1">
            <a:off x="-4515972" y="3467100"/>
            <a:ext cx="10155842" cy="8743834"/>
          </a:xfrm>
          <a:prstGeom prst="line">
            <a:avLst/>
          </a:prstGeom>
          <a:ln w="9525" cap="rnd">
            <a:solidFill>
              <a:srgbClr val="76B5F6"/>
            </a:solidFill>
            <a:prstDash val="solid"/>
            <a:headEnd type="none" w="sm" len="sm"/>
            <a:tailEnd type="none" w="sm" len="sm"/>
          </a:ln>
        </p:spPr>
        <p:txBody>
          <a:bodyPr/>
          <a:lstStyle/>
          <a:p>
            <a:endParaRPr lang="ro-RO"/>
          </a:p>
        </p:txBody>
      </p:sp>
      <p:sp>
        <p:nvSpPr>
          <p:cNvPr id="8" name="TextBox 8"/>
          <p:cNvSpPr txBox="1"/>
          <p:nvPr/>
        </p:nvSpPr>
        <p:spPr>
          <a:xfrm>
            <a:off x="17259300" y="9705746"/>
            <a:ext cx="772854" cy="342900"/>
          </a:xfrm>
          <a:prstGeom prst="rect">
            <a:avLst/>
          </a:prstGeom>
        </p:spPr>
        <p:txBody>
          <a:bodyPr lIns="0" tIns="0" rIns="0" bIns="0" rtlCol="0" anchor="t">
            <a:spAutoFit/>
          </a:bodyPr>
          <a:lstStyle/>
          <a:p>
            <a:pPr algn="ctr">
              <a:lnSpc>
                <a:spcPts val="2760"/>
              </a:lnSpc>
            </a:pPr>
            <a:r>
              <a:rPr lang="en-US" sz="2300">
                <a:solidFill>
                  <a:srgbClr val="000000"/>
                </a:solidFill>
                <a:latin typeface="Michroma"/>
                <a:ea typeface="Michroma"/>
                <a:cs typeface="Michroma"/>
                <a:sym typeface="Michroma"/>
              </a:rPr>
              <a:t>02</a:t>
            </a:r>
          </a:p>
        </p:txBody>
      </p:sp>
      <p:sp>
        <p:nvSpPr>
          <p:cNvPr id="9" name="TextBox 9"/>
          <p:cNvSpPr txBox="1"/>
          <p:nvPr/>
        </p:nvSpPr>
        <p:spPr>
          <a:xfrm>
            <a:off x="1028699" y="2176956"/>
            <a:ext cx="1934519" cy="674031"/>
          </a:xfrm>
          <a:prstGeom prst="rect">
            <a:avLst/>
          </a:prstGeom>
        </p:spPr>
        <p:txBody>
          <a:bodyPr wrap="square" lIns="0" tIns="0" rIns="0" bIns="0" rtlCol="0" anchor="t">
            <a:spAutoFit/>
          </a:bodyPr>
          <a:lstStyle/>
          <a:p>
            <a:pPr>
              <a:lnSpc>
                <a:spcPts val="5600"/>
              </a:lnSpc>
            </a:pPr>
            <a:r>
              <a:rPr lang="en-US" sz="4000" dirty="0">
                <a:solidFill>
                  <a:srgbClr val="FFFFFF"/>
                </a:solidFill>
                <a:latin typeface="Telegraf"/>
                <a:ea typeface="Telegraf"/>
                <a:cs typeface="Telegraf"/>
                <a:sym typeface="Telegraf"/>
              </a:rPr>
              <a:t>Design</a:t>
            </a:r>
          </a:p>
        </p:txBody>
      </p:sp>
      <p:sp>
        <p:nvSpPr>
          <p:cNvPr id="10" name="TextBox 10"/>
          <p:cNvSpPr txBox="1"/>
          <p:nvPr/>
        </p:nvSpPr>
        <p:spPr>
          <a:xfrm>
            <a:off x="11298124" y="2176956"/>
            <a:ext cx="4322876" cy="674031"/>
          </a:xfrm>
          <a:prstGeom prst="rect">
            <a:avLst/>
          </a:prstGeom>
        </p:spPr>
        <p:txBody>
          <a:bodyPr wrap="square" lIns="0" tIns="0" rIns="0" bIns="0" rtlCol="0" anchor="t">
            <a:spAutoFit/>
          </a:bodyPr>
          <a:lstStyle/>
          <a:p>
            <a:pPr>
              <a:lnSpc>
                <a:spcPts val="5600"/>
              </a:lnSpc>
            </a:pPr>
            <a:r>
              <a:rPr lang="en-US" sz="4000" dirty="0">
                <a:solidFill>
                  <a:srgbClr val="FFFFFF"/>
                </a:solidFill>
                <a:latin typeface="Telegraf"/>
                <a:ea typeface="Telegraf"/>
                <a:cs typeface="Telegraf"/>
                <a:sym typeface="Telegraf"/>
              </a:rPr>
              <a:t>Implementation</a:t>
            </a:r>
          </a:p>
        </p:txBody>
      </p:sp>
      <p:sp>
        <p:nvSpPr>
          <p:cNvPr id="11" name="TextBox 11"/>
          <p:cNvSpPr txBox="1"/>
          <p:nvPr/>
        </p:nvSpPr>
        <p:spPr>
          <a:xfrm>
            <a:off x="1028700" y="3621582"/>
            <a:ext cx="8017617" cy="4981258"/>
          </a:xfrm>
          <a:prstGeom prst="rect">
            <a:avLst/>
          </a:prstGeom>
        </p:spPr>
        <p:txBody>
          <a:bodyPr lIns="0" tIns="0" rIns="0" bIns="0" rtlCol="0" anchor="t">
            <a:spAutoFit/>
          </a:bodyPr>
          <a:lstStyle/>
          <a:p>
            <a:pPr algn="l">
              <a:lnSpc>
                <a:spcPts val="3932"/>
              </a:lnSpc>
            </a:pPr>
            <a:r>
              <a:rPr lang="en-US" sz="3024">
                <a:solidFill>
                  <a:srgbClr val="FFFFFF"/>
                </a:solidFill>
                <a:latin typeface="Telegraf"/>
                <a:ea typeface="Telegraf"/>
                <a:cs typeface="Telegraf"/>
                <a:sym typeface="Telegraf"/>
              </a:rPr>
              <a:t>Project Manager computes the Risk Score of a potential project. The total project risk score is computed using a weighted model across six categories: Budget, Timeline, Team Experience, Scope Complexity, External Dependencies, and Unforeseen Risks. Each is rated 0–100 and weighted accordingly in the formula:</a:t>
            </a:r>
          </a:p>
          <a:p>
            <a:pPr algn="l">
              <a:lnSpc>
                <a:spcPts val="3932"/>
              </a:lnSpc>
            </a:pPr>
            <a:r>
              <a:rPr lang="en-US" sz="3024">
                <a:solidFill>
                  <a:srgbClr val="FFFFFF"/>
                </a:solidFill>
                <a:latin typeface="Telegraf"/>
                <a:ea typeface="Telegraf"/>
                <a:cs typeface="Telegraf"/>
                <a:sym typeface="Telegraf"/>
              </a:rPr>
              <a:t>R = (B×0.2) + (T×0.2) + (E×0.15) + (S×0.15) + (D×0.15) + (U×0.15)</a:t>
            </a:r>
          </a:p>
        </p:txBody>
      </p:sp>
      <p:sp>
        <p:nvSpPr>
          <p:cNvPr id="12" name="TextBox 12"/>
          <p:cNvSpPr txBox="1"/>
          <p:nvPr/>
        </p:nvSpPr>
        <p:spPr>
          <a:xfrm>
            <a:off x="9513068" y="3610134"/>
            <a:ext cx="8017617" cy="3000058"/>
          </a:xfrm>
          <a:prstGeom prst="rect">
            <a:avLst/>
          </a:prstGeom>
        </p:spPr>
        <p:txBody>
          <a:bodyPr lIns="0" tIns="0" rIns="0" bIns="0" rtlCol="0" anchor="t">
            <a:spAutoFit/>
          </a:bodyPr>
          <a:lstStyle/>
          <a:p>
            <a:pPr algn="l">
              <a:lnSpc>
                <a:spcPts val="3932"/>
              </a:lnSpc>
            </a:pPr>
            <a:r>
              <a:rPr lang="en-US" sz="3024">
                <a:solidFill>
                  <a:srgbClr val="FFFFFF"/>
                </a:solidFill>
                <a:latin typeface="Telegraf"/>
                <a:ea typeface="Telegraf"/>
                <a:cs typeface="Telegraf"/>
                <a:sym typeface="Telegraf"/>
              </a:rPr>
              <a:t>To assess a category’s risk, we compiled data from various companies and trained a ML model(97% confidence score). </a:t>
            </a:r>
          </a:p>
          <a:p>
            <a:pPr algn="l">
              <a:lnSpc>
                <a:spcPts val="3932"/>
              </a:lnSpc>
            </a:pPr>
            <a:r>
              <a:rPr lang="en-US" sz="3024">
                <a:solidFill>
                  <a:srgbClr val="FFFFFF"/>
                </a:solidFill>
                <a:latin typeface="Telegraf"/>
                <a:ea typeface="Telegraf"/>
                <a:cs typeface="Telegraf"/>
                <a:sym typeface="Telegraf"/>
              </a:rPr>
              <a:t>We broke down the results based on project type and created a calculator which the Project Manager can use.</a:t>
            </a:r>
          </a:p>
        </p:txBody>
      </p:sp>
      <p:grpSp>
        <p:nvGrpSpPr>
          <p:cNvPr id="13" name="Group 13"/>
          <p:cNvGrpSpPr/>
          <p:nvPr/>
        </p:nvGrpSpPr>
        <p:grpSpPr>
          <a:xfrm>
            <a:off x="9923570" y="7094007"/>
            <a:ext cx="6566092" cy="1076195"/>
            <a:chOff x="0" y="0"/>
            <a:chExt cx="1729341" cy="283442"/>
          </a:xfrm>
        </p:grpSpPr>
        <p:sp>
          <p:nvSpPr>
            <p:cNvPr id="14" name="Freeform 14"/>
            <p:cNvSpPr/>
            <p:nvPr/>
          </p:nvSpPr>
          <p:spPr>
            <a:xfrm>
              <a:off x="0" y="0"/>
              <a:ext cx="1729341" cy="283442"/>
            </a:xfrm>
            <a:custGeom>
              <a:avLst/>
              <a:gdLst/>
              <a:ahLst/>
              <a:cxnLst/>
              <a:rect l="l" t="t" r="r" b="b"/>
              <a:pathLst>
                <a:path w="1729341" h="283442">
                  <a:moveTo>
                    <a:pt x="60133" y="0"/>
                  </a:moveTo>
                  <a:lnTo>
                    <a:pt x="1669208" y="0"/>
                  </a:lnTo>
                  <a:cubicBezTo>
                    <a:pt x="1702419" y="0"/>
                    <a:pt x="1729341" y="26922"/>
                    <a:pt x="1729341" y="60133"/>
                  </a:cubicBezTo>
                  <a:lnTo>
                    <a:pt x="1729341" y="223310"/>
                  </a:lnTo>
                  <a:cubicBezTo>
                    <a:pt x="1729341" y="256520"/>
                    <a:pt x="1702419" y="283442"/>
                    <a:pt x="1669208" y="283442"/>
                  </a:cubicBezTo>
                  <a:lnTo>
                    <a:pt x="60133" y="283442"/>
                  </a:lnTo>
                  <a:cubicBezTo>
                    <a:pt x="26922" y="283442"/>
                    <a:pt x="0" y="256520"/>
                    <a:pt x="0" y="223310"/>
                  </a:cubicBezTo>
                  <a:lnTo>
                    <a:pt x="0" y="60133"/>
                  </a:lnTo>
                  <a:cubicBezTo>
                    <a:pt x="0" y="26922"/>
                    <a:pt x="26922" y="0"/>
                    <a:pt x="60133" y="0"/>
                  </a:cubicBezTo>
                  <a:close/>
                </a:path>
              </a:pathLst>
            </a:custGeom>
            <a:gradFill rotWithShape="1">
              <a:gsLst>
                <a:gs pos="0">
                  <a:srgbClr val="000000">
                    <a:alpha val="100000"/>
                  </a:srgbClr>
                </a:gs>
                <a:gs pos="100000">
                  <a:srgbClr val="3533CD">
                    <a:alpha val="100000"/>
                  </a:srgbClr>
                </a:gs>
              </a:gsLst>
              <a:lin ang="0"/>
            </a:gradFill>
          </p:spPr>
          <p:txBody>
            <a:bodyPr/>
            <a:lstStyle/>
            <a:p>
              <a:endParaRPr lang="ro-RO"/>
            </a:p>
          </p:txBody>
        </p:sp>
        <p:sp>
          <p:nvSpPr>
            <p:cNvPr id="15" name="TextBox 15"/>
            <p:cNvSpPr txBox="1"/>
            <p:nvPr/>
          </p:nvSpPr>
          <p:spPr>
            <a:xfrm>
              <a:off x="0" y="0"/>
              <a:ext cx="1729341" cy="283442"/>
            </a:xfrm>
            <a:prstGeom prst="rect">
              <a:avLst/>
            </a:prstGeom>
          </p:spPr>
          <p:txBody>
            <a:bodyPr lIns="50800" tIns="50800" rIns="50800" bIns="50800" rtlCol="0" anchor="ctr"/>
            <a:lstStyle/>
            <a:p>
              <a:pPr algn="ctr">
                <a:lnSpc>
                  <a:spcPts val="2760"/>
                </a:lnSpc>
              </a:pPr>
              <a:r>
                <a:rPr lang="en-US" sz="2300" dirty="0">
                  <a:solidFill>
                    <a:schemeClr val="bg1"/>
                  </a:solidFill>
                  <a:latin typeface="Michroma"/>
                  <a:ea typeface="Michroma"/>
                  <a:cs typeface="Michroma"/>
                  <a:sym typeface="Michroma"/>
                  <a:hlinkClick r:id="rId5">
                    <a:extLst>
                      <a:ext uri="{A12FA001-AC4F-418D-AE19-62706E023703}">
                        <ahyp:hlinkClr xmlns:ahyp="http://schemas.microsoft.com/office/drawing/2018/hyperlinkcolor" val="tx"/>
                      </a:ext>
                    </a:extLst>
                  </a:hlinkClick>
                </a:rPr>
                <a:t>Demo: Computing Risk</a:t>
              </a:r>
              <a:endParaRPr lang="en-US" sz="2300" dirty="0">
                <a:solidFill>
                  <a:schemeClr val="bg1"/>
                </a:solidFill>
                <a:latin typeface="Michroma"/>
                <a:ea typeface="Michroma"/>
                <a:cs typeface="Michroma"/>
                <a:sym typeface="Michroma"/>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391302" y="3019284"/>
            <a:ext cx="15885721" cy="9560316"/>
          </a:xfrm>
          <a:custGeom>
            <a:avLst/>
            <a:gdLst/>
            <a:ahLst/>
            <a:cxnLst/>
            <a:rect l="l" t="t" r="r" b="b"/>
            <a:pathLst>
              <a:path w="15885721" h="9560316">
                <a:moveTo>
                  <a:pt x="0" y="0"/>
                </a:moveTo>
                <a:lnTo>
                  <a:pt x="15885721" y="0"/>
                </a:lnTo>
                <a:lnTo>
                  <a:pt x="15885721" y="9560316"/>
                </a:lnTo>
                <a:lnTo>
                  <a:pt x="0" y="95603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ro-RO"/>
          </a:p>
        </p:txBody>
      </p:sp>
      <p:sp>
        <p:nvSpPr>
          <p:cNvPr id="3" name="TextBox 3"/>
          <p:cNvSpPr txBox="1"/>
          <p:nvPr/>
        </p:nvSpPr>
        <p:spPr>
          <a:xfrm>
            <a:off x="1028700" y="1085850"/>
            <a:ext cx="5058463" cy="665480"/>
          </a:xfrm>
          <a:prstGeom prst="rect">
            <a:avLst/>
          </a:prstGeom>
        </p:spPr>
        <p:txBody>
          <a:bodyPr lIns="0" tIns="0" rIns="0" bIns="0" rtlCol="0" anchor="t">
            <a:spAutoFit/>
          </a:bodyPr>
          <a:lstStyle/>
          <a:p>
            <a:pPr marL="0" lvl="0" indent="0" algn="l">
              <a:lnSpc>
                <a:spcPts val="5034"/>
              </a:lnSpc>
            </a:pPr>
            <a:r>
              <a:rPr lang="en-US" sz="4749">
                <a:solidFill>
                  <a:srgbClr val="FFFFFF"/>
                </a:solidFill>
                <a:latin typeface="Michroma"/>
                <a:ea typeface="Michroma"/>
                <a:cs typeface="Michroma"/>
                <a:sym typeface="Michroma"/>
              </a:rPr>
              <a:t>Budgeting</a:t>
            </a:r>
          </a:p>
        </p:txBody>
      </p:sp>
      <p:sp>
        <p:nvSpPr>
          <p:cNvPr id="4" name="TextBox 4"/>
          <p:cNvSpPr txBox="1"/>
          <p:nvPr/>
        </p:nvSpPr>
        <p:spPr>
          <a:xfrm>
            <a:off x="17259300" y="9705746"/>
            <a:ext cx="772854" cy="342900"/>
          </a:xfrm>
          <a:prstGeom prst="rect">
            <a:avLst/>
          </a:prstGeom>
        </p:spPr>
        <p:txBody>
          <a:bodyPr lIns="0" tIns="0" rIns="0" bIns="0" rtlCol="0" anchor="t">
            <a:spAutoFit/>
          </a:bodyPr>
          <a:lstStyle/>
          <a:p>
            <a:pPr algn="ctr">
              <a:lnSpc>
                <a:spcPts val="2760"/>
              </a:lnSpc>
            </a:pPr>
            <a:r>
              <a:rPr lang="en-US" sz="2300">
                <a:solidFill>
                  <a:srgbClr val="000000"/>
                </a:solidFill>
                <a:latin typeface="Michroma"/>
                <a:ea typeface="Michroma"/>
                <a:cs typeface="Michroma"/>
                <a:sym typeface="Michroma"/>
              </a:rPr>
              <a:t>02</a:t>
            </a:r>
          </a:p>
        </p:txBody>
      </p:sp>
      <p:sp>
        <p:nvSpPr>
          <p:cNvPr id="5" name="TextBox 5"/>
          <p:cNvSpPr txBox="1"/>
          <p:nvPr/>
        </p:nvSpPr>
        <p:spPr>
          <a:xfrm>
            <a:off x="1028700" y="1883120"/>
            <a:ext cx="1790700" cy="674031"/>
          </a:xfrm>
          <a:prstGeom prst="rect">
            <a:avLst/>
          </a:prstGeom>
        </p:spPr>
        <p:txBody>
          <a:bodyPr wrap="square" lIns="0" tIns="0" rIns="0" bIns="0" rtlCol="0" anchor="t">
            <a:spAutoFit/>
          </a:bodyPr>
          <a:lstStyle/>
          <a:p>
            <a:pPr>
              <a:lnSpc>
                <a:spcPts val="5600"/>
              </a:lnSpc>
            </a:pPr>
            <a:r>
              <a:rPr lang="en-US" sz="4000" dirty="0">
                <a:solidFill>
                  <a:srgbClr val="FFFFFF"/>
                </a:solidFill>
                <a:latin typeface="Telegraf"/>
                <a:ea typeface="Telegraf"/>
                <a:cs typeface="Telegraf"/>
                <a:sym typeface="Telegraf"/>
              </a:rPr>
              <a:t>Design</a:t>
            </a:r>
          </a:p>
        </p:txBody>
      </p:sp>
      <p:sp>
        <p:nvSpPr>
          <p:cNvPr id="6" name="TextBox 6"/>
          <p:cNvSpPr txBox="1"/>
          <p:nvPr/>
        </p:nvSpPr>
        <p:spPr>
          <a:xfrm>
            <a:off x="1028700" y="2848319"/>
            <a:ext cx="7807272" cy="5857875"/>
          </a:xfrm>
          <a:prstGeom prst="rect">
            <a:avLst/>
          </a:prstGeom>
        </p:spPr>
        <p:txBody>
          <a:bodyPr lIns="0" tIns="0" rIns="0" bIns="0" rtlCol="0" anchor="t">
            <a:spAutoFit/>
          </a:bodyPr>
          <a:lstStyle/>
          <a:p>
            <a:pPr algn="l">
              <a:lnSpc>
                <a:spcPts val="3599"/>
              </a:lnSpc>
              <a:spcBef>
                <a:spcPct val="0"/>
              </a:spcBef>
            </a:pPr>
            <a:r>
              <a:rPr lang="en-US" sz="2999" dirty="0">
                <a:solidFill>
                  <a:srgbClr val="FFFFFF"/>
                </a:solidFill>
                <a:latin typeface="Telegraf"/>
                <a:ea typeface="Telegraf"/>
                <a:cs typeface="Telegraf"/>
                <a:sym typeface="Telegraf"/>
              </a:rPr>
              <a:t>After computing all estimated subtask costs, the Base Budget is determined. To prepare for unexpected scenarios, a Risk Buffer is added to the base budget, resulting in the Total Project Budget.</a:t>
            </a:r>
          </a:p>
          <a:p>
            <a:pPr algn="l">
              <a:lnSpc>
                <a:spcPts val="3599"/>
              </a:lnSpc>
              <a:spcBef>
                <a:spcPct val="0"/>
              </a:spcBef>
            </a:pPr>
            <a:endParaRPr lang="en-US" sz="2999" dirty="0">
              <a:solidFill>
                <a:srgbClr val="FFFFFF"/>
              </a:solidFill>
              <a:latin typeface="Telegraf"/>
              <a:ea typeface="Telegraf"/>
              <a:cs typeface="Telegraf"/>
              <a:sym typeface="Telegraf"/>
            </a:endParaRPr>
          </a:p>
          <a:p>
            <a:pPr algn="l">
              <a:lnSpc>
                <a:spcPts val="3599"/>
              </a:lnSpc>
              <a:spcBef>
                <a:spcPct val="0"/>
              </a:spcBef>
            </a:pPr>
            <a:r>
              <a:rPr lang="en-US" sz="2999" dirty="0">
                <a:solidFill>
                  <a:srgbClr val="FFFFFF"/>
                </a:solidFill>
                <a:latin typeface="Telegraf"/>
                <a:ea typeface="Telegraf"/>
                <a:cs typeface="Telegraf"/>
                <a:sym typeface="Telegraf"/>
              </a:rPr>
              <a:t>Project Budget = Base Budget + Risk Buffer</a:t>
            </a:r>
          </a:p>
          <a:p>
            <a:pPr algn="l">
              <a:lnSpc>
                <a:spcPts val="3599"/>
              </a:lnSpc>
              <a:spcBef>
                <a:spcPct val="0"/>
              </a:spcBef>
            </a:pPr>
            <a:endParaRPr lang="en-US" sz="2999" dirty="0">
              <a:solidFill>
                <a:srgbClr val="FFFFFF"/>
              </a:solidFill>
              <a:latin typeface="Telegraf"/>
              <a:ea typeface="Telegraf"/>
              <a:cs typeface="Telegraf"/>
              <a:sym typeface="Telegraf"/>
            </a:endParaRPr>
          </a:p>
          <a:p>
            <a:pPr algn="l">
              <a:lnSpc>
                <a:spcPts val="3599"/>
              </a:lnSpc>
              <a:spcBef>
                <a:spcPct val="0"/>
              </a:spcBef>
            </a:pPr>
            <a:r>
              <a:rPr lang="en-US" sz="2999" dirty="0">
                <a:solidFill>
                  <a:srgbClr val="FFFFFF"/>
                </a:solidFill>
                <a:latin typeface="Telegraf"/>
                <a:ea typeface="Telegraf"/>
                <a:cs typeface="Telegraf"/>
                <a:sym typeface="Telegraf"/>
              </a:rPr>
              <a:t>During project execution, each task's budget is dynamically linked to the subtasks it contains.</a:t>
            </a:r>
          </a:p>
          <a:p>
            <a:pPr algn="l">
              <a:lnSpc>
                <a:spcPts val="3599"/>
              </a:lnSpc>
              <a:spcBef>
                <a:spcPct val="0"/>
              </a:spcBef>
            </a:pPr>
            <a:r>
              <a:rPr lang="en-US" sz="2999" dirty="0">
                <a:solidFill>
                  <a:srgbClr val="FFFFFF"/>
                </a:solidFill>
                <a:latin typeface="Telegraf"/>
                <a:ea typeface="Telegraf"/>
                <a:cs typeface="Telegraf"/>
                <a:sym typeface="Telegraf"/>
              </a:rPr>
              <a:t>Team leaders update actual costs, allowing the system to track variances in real time.</a:t>
            </a:r>
          </a:p>
        </p:txBody>
      </p:sp>
      <p:sp>
        <p:nvSpPr>
          <p:cNvPr id="7" name="TextBox 7"/>
          <p:cNvSpPr txBox="1"/>
          <p:nvPr/>
        </p:nvSpPr>
        <p:spPr>
          <a:xfrm>
            <a:off x="10063223" y="895350"/>
            <a:ext cx="5417858" cy="736599"/>
          </a:xfrm>
          <a:prstGeom prst="rect">
            <a:avLst/>
          </a:prstGeom>
        </p:spPr>
        <p:txBody>
          <a:bodyPr lIns="0" tIns="0" rIns="0" bIns="0" rtlCol="0" anchor="t">
            <a:spAutoFit/>
          </a:bodyPr>
          <a:lstStyle/>
          <a:p>
            <a:pPr algn="l">
              <a:lnSpc>
                <a:spcPts val="5600"/>
              </a:lnSpc>
            </a:pPr>
            <a:r>
              <a:rPr lang="en-US" sz="4000" dirty="0">
                <a:solidFill>
                  <a:srgbClr val="000000"/>
                </a:solidFill>
                <a:latin typeface="Telegraf"/>
                <a:ea typeface="Telegraf"/>
                <a:cs typeface="Telegraf"/>
                <a:sym typeface="Telegraf"/>
              </a:rPr>
              <a:t>Implementation</a:t>
            </a:r>
          </a:p>
        </p:txBody>
      </p:sp>
      <p:sp>
        <p:nvSpPr>
          <p:cNvPr id="8" name="TextBox 8"/>
          <p:cNvSpPr txBox="1"/>
          <p:nvPr/>
        </p:nvSpPr>
        <p:spPr>
          <a:xfrm>
            <a:off x="10063223" y="1883120"/>
            <a:ext cx="7582504" cy="6978449"/>
          </a:xfrm>
          <a:prstGeom prst="rect">
            <a:avLst/>
          </a:prstGeom>
        </p:spPr>
        <p:txBody>
          <a:bodyPr lIns="0" tIns="0" rIns="0" bIns="0" rtlCol="0" anchor="t">
            <a:spAutoFit/>
          </a:bodyPr>
          <a:lstStyle/>
          <a:p>
            <a:pPr algn="l">
              <a:lnSpc>
                <a:spcPts val="3900"/>
              </a:lnSpc>
              <a:spcBef>
                <a:spcPct val="0"/>
              </a:spcBef>
            </a:pPr>
            <a:r>
              <a:rPr lang="en-US" sz="3000" dirty="0">
                <a:solidFill>
                  <a:srgbClr val="000000"/>
                </a:solidFill>
                <a:latin typeface="Telegraf"/>
                <a:ea typeface="Telegraf"/>
                <a:cs typeface="Telegraf"/>
                <a:sym typeface="Telegraf"/>
              </a:rPr>
              <a:t>We used our Project Charter and Task Management System to implement the Budgeting logic described earlier, interacting with both MariaDB and MongoDB respectively.</a:t>
            </a:r>
          </a:p>
          <a:p>
            <a:pPr algn="l">
              <a:lnSpc>
                <a:spcPts val="3900"/>
              </a:lnSpc>
              <a:spcBef>
                <a:spcPct val="0"/>
              </a:spcBef>
            </a:pPr>
            <a:r>
              <a:rPr lang="en-US" sz="3000" dirty="0">
                <a:solidFill>
                  <a:srgbClr val="000000"/>
                </a:solidFill>
                <a:latin typeface="Telegraf"/>
                <a:ea typeface="Telegraf"/>
                <a:cs typeface="Telegraf"/>
                <a:sym typeface="Telegraf"/>
              </a:rPr>
              <a:t>Team leader uses forms to update the cost of subtasks in the Task Management System. </a:t>
            </a:r>
          </a:p>
          <a:p>
            <a:pPr algn="l">
              <a:lnSpc>
                <a:spcPts val="3900"/>
              </a:lnSpc>
              <a:spcBef>
                <a:spcPct val="0"/>
              </a:spcBef>
            </a:pPr>
            <a:endParaRPr lang="en-US" sz="3000" dirty="0">
              <a:solidFill>
                <a:srgbClr val="000000"/>
              </a:solidFill>
              <a:latin typeface="Telegraf"/>
              <a:ea typeface="Telegraf"/>
              <a:cs typeface="Telegraf"/>
              <a:sym typeface="Telegraf"/>
            </a:endParaRPr>
          </a:p>
          <a:p>
            <a:pPr algn="l">
              <a:lnSpc>
                <a:spcPts val="3900"/>
              </a:lnSpc>
              <a:spcBef>
                <a:spcPct val="0"/>
              </a:spcBef>
            </a:pPr>
            <a:r>
              <a:rPr lang="en-US" sz="3000" dirty="0">
                <a:solidFill>
                  <a:srgbClr val="000000"/>
                </a:solidFill>
                <a:latin typeface="Telegraf"/>
                <a:ea typeface="Telegraf"/>
                <a:cs typeface="Telegraf"/>
                <a:sym typeface="Telegraf"/>
              </a:rPr>
              <a:t>Information pertaining to task costs (Goods vs Services) is taken from MariaDB and transferred to MongoDB for cost calculation. Based on that, we then determine the Base Budget.</a:t>
            </a:r>
          </a:p>
        </p:txBody>
      </p:sp>
      <p:grpSp>
        <p:nvGrpSpPr>
          <p:cNvPr id="9" name="Group 13">
            <a:extLst>
              <a:ext uri="{FF2B5EF4-FFF2-40B4-BE49-F238E27FC236}">
                <a16:creationId xmlns:a16="http://schemas.microsoft.com/office/drawing/2014/main" id="{A02E2CD3-76C5-949F-08A6-2E32591D03AB}"/>
              </a:ext>
            </a:extLst>
          </p:cNvPr>
          <p:cNvGrpSpPr/>
          <p:nvPr/>
        </p:nvGrpSpPr>
        <p:grpSpPr>
          <a:xfrm>
            <a:off x="10363200" y="8939104"/>
            <a:ext cx="6566092" cy="1076195"/>
            <a:chOff x="75649" y="465530"/>
            <a:chExt cx="1729341" cy="283442"/>
          </a:xfrm>
        </p:grpSpPr>
        <p:sp>
          <p:nvSpPr>
            <p:cNvPr id="10" name="Freeform 14">
              <a:extLst>
                <a:ext uri="{FF2B5EF4-FFF2-40B4-BE49-F238E27FC236}">
                  <a16:creationId xmlns:a16="http://schemas.microsoft.com/office/drawing/2014/main" id="{A816E4BA-33C0-0B41-158E-24DD21FF4AF9}"/>
                </a:ext>
              </a:extLst>
            </p:cNvPr>
            <p:cNvSpPr/>
            <p:nvPr/>
          </p:nvSpPr>
          <p:spPr>
            <a:xfrm>
              <a:off x="75649" y="465530"/>
              <a:ext cx="1729341" cy="283442"/>
            </a:xfrm>
            <a:custGeom>
              <a:avLst/>
              <a:gdLst/>
              <a:ahLst/>
              <a:cxnLst/>
              <a:rect l="l" t="t" r="r" b="b"/>
              <a:pathLst>
                <a:path w="1729341" h="283442">
                  <a:moveTo>
                    <a:pt x="60133" y="0"/>
                  </a:moveTo>
                  <a:lnTo>
                    <a:pt x="1669208" y="0"/>
                  </a:lnTo>
                  <a:cubicBezTo>
                    <a:pt x="1702419" y="0"/>
                    <a:pt x="1729341" y="26922"/>
                    <a:pt x="1729341" y="60133"/>
                  </a:cubicBezTo>
                  <a:lnTo>
                    <a:pt x="1729341" y="223310"/>
                  </a:lnTo>
                  <a:cubicBezTo>
                    <a:pt x="1729341" y="256520"/>
                    <a:pt x="1702419" y="283442"/>
                    <a:pt x="1669208" y="283442"/>
                  </a:cubicBezTo>
                  <a:lnTo>
                    <a:pt x="60133" y="283442"/>
                  </a:lnTo>
                  <a:cubicBezTo>
                    <a:pt x="26922" y="283442"/>
                    <a:pt x="0" y="256520"/>
                    <a:pt x="0" y="223310"/>
                  </a:cubicBezTo>
                  <a:lnTo>
                    <a:pt x="0" y="60133"/>
                  </a:lnTo>
                  <a:cubicBezTo>
                    <a:pt x="0" y="26922"/>
                    <a:pt x="26922" y="0"/>
                    <a:pt x="60133" y="0"/>
                  </a:cubicBezTo>
                  <a:close/>
                </a:path>
              </a:pathLst>
            </a:custGeom>
            <a:gradFill rotWithShape="1">
              <a:gsLst>
                <a:gs pos="0">
                  <a:srgbClr val="000000">
                    <a:alpha val="100000"/>
                  </a:srgbClr>
                </a:gs>
                <a:gs pos="100000">
                  <a:srgbClr val="3533CD">
                    <a:alpha val="100000"/>
                  </a:srgbClr>
                </a:gs>
              </a:gsLst>
              <a:lin ang="0"/>
            </a:gradFill>
          </p:spPr>
          <p:txBody>
            <a:bodyPr/>
            <a:lstStyle/>
            <a:p>
              <a:endParaRPr lang="ro-RO"/>
            </a:p>
          </p:txBody>
        </p:sp>
        <p:sp>
          <p:nvSpPr>
            <p:cNvPr id="11" name="TextBox 15">
              <a:extLst>
                <a:ext uri="{FF2B5EF4-FFF2-40B4-BE49-F238E27FC236}">
                  <a16:creationId xmlns:a16="http://schemas.microsoft.com/office/drawing/2014/main" id="{8633D917-450F-7991-93E6-21CC3D2BB04D}"/>
                </a:ext>
              </a:extLst>
            </p:cNvPr>
            <p:cNvSpPr txBox="1"/>
            <p:nvPr/>
          </p:nvSpPr>
          <p:spPr>
            <a:xfrm>
              <a:off x="75649" y="465530"/>
              <a:ext cx="1729341" cy="283442"/>
            </a:xfrm>
            <a:prstGeom prst="rect">
              <a:avLst/>
            </a:prstGeom>
          </p:spPr>
          <p:txBody>
            <a:bodyPr lIns="50800" tIns="50800" rIns="50800" bIns="50800" rtlCol="0" anchor="ctr"/>
            <a:lstStyle/>
            <a:p>
              <a:pPr algn="ctr">
                <a:lnSpc>
                  <a:spcPts val="2760"/>
                </a:lnSpc>
              </a:pPr>
              <a:r>
                <a:rPr lang="en-US" sz="2300" dirty="0">
                  <a:solidFill>
                    <a:schemeClr val="bg1"/>
                  </a:solidFill>
                  <a:latin typeface="Michroma"/>
                  <a:ea typeface="Michroma"/>
                  <a:cs typeface="Michroma"/>
                  <a:sym typeface="Michroma"/>
                  <a:hlinkClick r:id="rId4">
                    <a:extLst>
                      <a:ext uri="{A12FA001-AC4F-418D-AE19-62706E023703}">
                        <ahyp:hlinkClr xmlns:ahyp="http://schemas.microsoft.com/office/drawing/2018/hyperlinkcolor" val="tx"/>
                      </a:ext>
                    </a:extLst>
                  </a:hlinkClick>
                </a:rPr>
                <a:t>Demo: Budgeting and Tasks</a:t>
              </a:r>
              <a:endParaRPr lang="en-US" sz="2300" dirty="0">
                <a:solidFill>
                  <a:schemeClr val="bg1"/>
                </a:solidFill>
                <a:latin typeface="Michroma"/>
                <a:ea typeface="Michroma"/>
                <a:cs typeface="Michroma"/>
                <a:sym typeface="Michroma"/>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976" y="-456404"/>
            <a:ext cx="18609951" cy="11199807"/>
          </a:xfrm>
          <a:custGeom>
            <a:avLst/>
            <a:gdLst/>
            <a:ahLst/>
            <a:cxnLst/>
            <a:rect l="l" t="t" r="r" b="b"/>
            <a:pathLst>
              <a:path w="18609951" h="11199807">
                <a:moveTo>
                  <a:pt x="0" y="0"/>
                </a:moveTo>
                <a:lnTo>
                  <a:pt x="18609950" y="0"/>
                </a:lnTo>
                <a:lnTo>
                  <a:pt x="18609950" y="11199806"/>
                </a:lnTo>
                <a:lnTo>
                  <a:pt x="0" y="111998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ro-RO"/>
          </a:p>
        </p:txBody>
      </p:sp>
      <p:sp>
        <p:nvSpPr>
          <p:cNvPr id="3" name="TextBox 3"/>
          <p:cNvSpPr txBox="1"/>
          <p:nvPr/>
        </p:nvSpPr>
        <p:spPr>
          <a:xfrm>
            <a:off x="17259300" y="9705746"/>
            <a:ext cx="772854" cy="342900"/>
          </a:xfrm>
          <a:prstGeom prst="rect">
            <a:avLst/>
          </a:prstGeom>
        </p:spPr>
        <p:txBody>
          <a:bodyPr lIns="0" tIns="0" rIns="0" bIns="0" rtlCol="0" anchor="t">
            <a:spAutoFit/>
          </a:bodyPr>
          <a:lstStyle/>
          <a:p>
            <a:pPr algn="ctr">
              <a:lnSpc>
                <a:spcPts val="2760"/>
              </a:lnSpc>
            </a:pPr>
            <a:r>
              <a:rPr lang="en-US" sz="2300">
                <a:solidFill>
                  <a:srgbClr val="000000"/>
                </a:solidFill>
                <a:latin typeface="Michroma"/>
                <a:ea typeface="Michroma"/>
                <a:cs typeface="Michroma"/>
                <a:sym typeface="Michroma"/>
              </a:rPr>
              <a:t>02</a:t>
            </a:r>
          </a:p>
        </p:txBody>
      </p:sp>
      <p:sp>
        <p:nvSpPr>
          <p:cNvPr id="4" name="TextBox 4"/>
          <p:cNvSpPr txBox="1"/>
          <p:nvPr/>
        </p:nvSpPr>
        <p:spPr>
          <a:xfrm>
            <a:off x="1273936" y="611758"/>
            <a:ext cx="6892136" cy="887095"/>
          </a:xfrm>
          <a:prstGeom prst="rect">
            <a:avLst/>
          </a:prstGeom>
        </p:spPr>
        <p:txBody>
          <a:bodyPr lIns="0" tIns="0" rIns="0" bIns="0" rtlCol="0" anchor="t">
            <a:spAutoFit/>
          </a:bodyPr>
          <a:lstStyle/>
          <a:p>
            <a:pPr algn="l">
              <a:lnSpc>
                <a:spcPts val="7279"/>
              </a:lnSpc>
            </a:pPr>
            <a:r>
              <a:rPr lang="en-US" sz="5199" dirty="0">
                <a:solidFill>
                  <a:srgbClr val="FFFFFF"/>
                </a:solidFill>
                <a:latin typeface="Michroma"/>
                <a:ea typeface="Michroma"/>
                <a:cs typeface="Michroma"/>
                <a:sym typeface="Michroma"/>
              </a:rPr>
              <a:t>File Sharing</a:t>
            </a:r>
          </a:p>
        </p:txBody>
      </p:sp>
      <p:sp>
        <p:nvSpPr>
          <p:cNvPr id="5" name="Freeform 5"/>
          <p:cNvSpPr/>
          <p:nvPr/>
        </p:nvSpPr>
        <p:spPr>
          <a:xfrm rot="6136277">
            <a:off x="-8363434" y="7562878"/>
            <a:ext cx="16726868" cy="10969585"/>
          </a:xfrm>
          <a:custGeom>
            <a:avLst/>
            <a:gdLst/>
            <a:ahLst/>
            <a:cxnLst/>
            <a:rect l="l" t="t" r="r" b="b"/>
            <a:pathLst>
              <a:path w="16726868" h="10969585">
                <a:moveTo>
                  <a:pt x="0" y="0"/>
                </a:moveTo>
                <a:lnTo>
                  <a:pt x="16726868" y="0"/>
                </a:lnTo>
                <a:lnTo>
                  <a:pt x="16726868" y="10969585"/>
                </a:lnTo>
                <a:lnTo>
                  <a:pt x="0" y="10969585"/>
                </a:lnTo>
                <a:lnTo>
                  <a:pt x="0" y="0"/>
                </a:lnTo>
                <a:close/>
              </a:path>
            </a:pathLst>
          </a:custGeom>
          <a:blipFill>
            <a:blip r:embed="rId4">
              <a:alphaModFix amt="73000"/>
            </a:blip>
            <a:stretch>
              <a:fillRect t="-6651" r="-14315" b="-6651"/>
            </a:stretch>
          </a:blipFill>
        </p:spPr>
        <p:txBody>
          <a:bodyPr/>
          <a:lstStyle/>
          <a:p>
            <a:endParaRPr lang="ro-RO"/>
          </a:p>
        </p:txBody>
      </p:sp>
      <p:sp>
        <p:nvSpPr>
          <p:cNvPr id="6" name="TextBox 6"/>
          <p:cNvSpPr txBox="1"/>
          <p:nvPr/>
        </p:nvSpPr>
        <p:spPr>
          <a:xfrm>
            <a:off x="1273936" y="3009691"/>
            <a:ext cx="11502038" cy="5196423"/>
          </a:xfrm>
          <a:prstGeom prst="rect">
            <a:avLst/>
          </a:prstGeom>
        </p:spPr>
        <p:txBody>
          <a:bodyPr lIns="0" tIns="0" rIns="0" bIns="0" rtlCol="0" anchor="t">
            <a:spAutoFit/>
          </a:bodyPr>
          <a:lstStyle/>
          <a:p>
            <a:pPr algn="l">
              <a:lnSpc>
                <a:spcPts val="3672"/>
              </a:lnSpc>
            </a:pPr>
            <a:r>
              <a:rPr lang="en-US" sz="2824" dirty="0">
                <a:solidFill>
                  <a:srgbClr val="FFFFFF"/>
                </a:solidFill>
                <a:latin typeface="Telegraf"/>
                <a:ea typeface="Telegraf"/>
                <a:cs typeface="Telegraf"/>
                <a:sym typeface="Telegraf"/>
              </a:rPr>
              <a:t>Users share files by navigating to the specific Task, and clicking on the File Sharing button. Then they upload directly to google drive in a folder created for the specific project and task, which all team members have access to.</a:t>
            </a:r>
          </a:p>
          <a:p>
            <a:pPr algn="l">
              <a:lnSpc>
                <a:spcPts val="3672"/>
              </a:lnSpc>
            </a:pPr>
            <a:endParaRPr lang="en-US" sz="2824" dirty="0">
              <a:solidFill>
                <a:srgbClr val="FFFFFF"/>
              </a:solidFill>
              <a:latin typeface="Telegraf"/>
              <a:ea typeface="Telegraf"/>
              <a:cs typeface="Telegraf"/>
              <a:sym typeface="Telegraf"/>
            </a:endParaRPr>
          </a:p>
          <a:p>
            <a:pPr algn="l">
              <a:lnSpc>
                <a:spcPts val="3672"/>
              </a:lnSpc>
            </a:pPr>
            <a:endParaRPr lang="en-US" sz="2824" dirty="0">
              <a:solidFill>
                <a:srgbClr val="FFFFFF"/>
              </a:solidFill>
              <a:latin typeface="Telegraf"/>
              <a:ea typeface="Telegraf"/>
              <a:cs typeface="Telegraf"/>
              <a:sym typeface="Telegraf"/>
            </a:endParaRPr>
          </a:p>
          <a:p>
            <a:pPr algn="l">
              <a:lnSpc>
                <a:spcPts val="3672"/>
              </a:lnSpc>
            </a:pPr>
            <a:r>
              <a:rPr lang="en-US" sz="2824" dirty="0">
                <a:solidFill>
                  <a:srgbClr val="FFFFFF"/>
                </a:solidFill>
                <a:latin typeface="Telegraf"/>
                <a:ea typeface="Telegraf"/>
                <a:cs typeface="Telegraf"/>
                <a:sym typeface="Telegraf"/>
              </a:rPr>
              <a:t>The Google Drive API integration in our project follows a service-oriented architecture. </a:t>
            </a:r>
          </a:p>
          <a:p>
            <a:pPr algn="l">
              <a:lnSpc>
                <a:spcPts val="3672"/>
              </a:lnSpc>
            </a:pPr>
            <a:r>
              <a:rPr lang="en-US" sz="2824" dirty="0">
                <a:solidFill>
                  <a:srgbClr val="FFFFFF"/>
                </a:solidFill>
                <a:latin typeface="Telegraf"/>
                <a:ea typeface="Telegraf"/>
                <a:cs typeface="Telegraf"/>
                <a:sym typeface="Telegraf"/>
              </a:rPr>
              <a:t>We also use the project ID and the task ID to share files in </a:t>
            </a:r>
            <a:r>
              <a:rPr lang="en-US" sz="2824" dirty="0" err="1">
                <a:solidFill>
                  <a:srgbClr val="FFFFFF"/>
                </a:solidFill>
                <a:latin typeface="Telegraf"/>
                <a:ea typeface="Telegraf"/>
                <a:cs typeface="Telegraf"/>
                <a:sym typeface="Telegraf"/>
              </a:rPr>
              <a:t>specifc</a:t>
            </a:r>
            <a:r>
              <a:rPr lang="en-US" sz="2824" dirty="0">
                <a:solidFill>
                  <a:srgbClr val="FFFFFF"/>
                </a:solidFill>
                <a:latin typeface="Telegraf"/>
                <a:ea typeface="Telegraf"/>
                <a:cs typeface="Telegraf"/>
                <a:sym typeface="Telegraf"/>
              </a:rPr>
              <a:t> folders which only the users involved can access. Then, according to user role, we defined user file permissions</a:t>
            </a:r>
          </a:p>
        </p:txBody>
      </p:sp>
      <p:grpSp>
        <p:nvGrpSpPr>
          <p:cNvPr id="7" name="Group 7"/>
          <p:cNvGrpSpPr/>
          <p:nvPr/>
        </p:nvGrpSpPr>
        <p:grpSpPr>
          <a:xfrm>
            <a:off x="1807875" y="8801001"/>
            <a:ext cx="6566092" cy="1076195"/>
            <a:chOff x="0" y="0"/>
            <a:chExt cx="1729341" cy="283442"/>
          </a:xfrm>
        </p:grpSpPr>
        <p:sp>
          <p:nvSpPr>
            <p:cNvPr id="8" name="Freeform 8"/>
            <p:cNvSpPr/>
            <p:nvPr/>
          </p:nvSpPr>
          <p:spPr>
            <a:xfrm>
              <a:off x="0" y="0"/>
              <a:ext cx="1729341" cy="283442"/>
            </a:xfrm>
            <a:custGeom>
              <a:avLst/>
              <a:gdLst/>
              <a:ahLst/>
              <a:cxnLst/>
              <a:rect l="l" t="t" r="r" b="b"/>
              <a:pathLst>
                <a:path w="1729341" h="283442">
                  <a:moveTo>
                    <a:pt x="60133" y="0"/>
                  </a:moveTo>
                  <a:lnTo>
                    <a:pt x="1669208" y="0"/>
                  </a:lnTo>
                  <a:cubicBezTo>
                    <a:pt x="1702419" y="0"/>
                    <a:pt x="1729341" y="26922"/>
                    <a:pt x="1729341" y="60133"/>
                  </a:cubicBezTo>
                  <a:lnTo>
                    <a:pt x="1729341" y="223310"/>
                  </a:lnTo>
                  <a:cubicBezTo>
                    <a:pt x="1729341" y="256520"/>
                    <a:pt x="1702419" y="283442"/>
                    <a:pt x="1669208" y="283442"/>
                  </a:cubicBezTo>
                  <a:lnTo>
                    <a:pt x="60133" y="283442"/>
                  </a:lnTo>
                  <a:cubicBezTo>
                    <a:pt x="26922" y="283442"/>
                    <a:pt x="0" y="256520"/>
                    <a:pt x="0" y="223310"/>
                  </a:cubicBezTo>
                  <a:lnTo>
                    <a:pt x="0" y="60133"/>
                  </a:lnTo>
                  <a:cubicBezTo>
                    <a:pt x="0" y="26922"/>
                    <a:pt x="26922" y="0"/>
                    <a:pt x="60133" y="0"/>
                  </a:cubicBezTo>
                  <a:close/>
                </a:path>
              </a:pathLst>
            </a:custGeom>
            <a:gradFill rotWithShape="1">
              <a:gsLst>
                <a:gs pos="0">
                  <a:srgbClr val="000000">
                    <a:alpha val="100000"/>
                  </a:srgbClr>
                </a:gs>
                <a:gs pos="100000">
                  <a:srgbClr val="3533CD">
                    <a:alpha val="100000"/>
                  </a:srgbClr>
                </a:gs>
              </a:gsLst>
              <a:lin ang="0"/>
            </a:gradFill>
          </p:spPr>
          <p:txBody>
            <a:bodyPr/>
            <a:lstStyle/>
            <a:p>
              <a:endParaRPr lang="ro-RO"/>
            </a:p>
          </p:txBody>
        </p:sp>
        <p:sp>
          <p:nvSpPr>
            <p:cNvPr id="9" name="TextBox 9"/>
            <p:cNvSpPr txBox="1"/>
            <p:nvPr/>
          </p:nvSpPr>
          <p:spPr>
            <a:xfrm>
              <a:off x="0" y="0"/>
              <a:ext cx="1729341" cy="283442"/>
            </a:xfrm>
            <a:prstGeom prst="rect">
              <a:avLst/>
            </a:prstGeom>
          </p:spPr>
          <p:txBody>
            <a:bodyPr lIns="50800" tIns="50800" rIns="50800" bIns="50800" rtlCol="0" anchor="ctr"/>
            <a:lstStyle/>
            <a:p>
              <a:pPr algn="ctr">
                <a:lnSpc>
                  <a:spcPts val="2760"/>
                </a:lnSpc>
              </a:pPr>
              <a:r>
                <a:rPr lang="en-US" sz="2300" dirty="0">
                  <a:solidFill>
                    <a:schemeClr val="bg1"/>
                  </a:solidFill>
                  <a:latin typeface="Michroma"/>
                  <a:ea typeface="Michroma"/>
                  <a:cs typeface="Michroma"/>
                  <a:sym typeface="Michroma"/>
                  <a:hlinkClick r:id="rId5">
                    <a:extLst>
                      <a:ext uri="{A12FA001-AC4F-418D-AE19-62706E023703}">
                        <ahyp:hlinkClr xmlns:ahyp="http://schemas.microsoft.com/office/drawing/2018/hyperlinkcolor" val="tx"/>
                      </a:ext>
                    </a:extLst>
                  </a:hlinkClick>
                </a:rPr>
                <a:t>Demo: File Sharing</a:t>
              </a:r>
              <a:endParaRPr lang="en-US" sz="2300" dirty="0">
                <a:solidFill>
                  <a:schemeClr val="bg1"/>
                </a:solidFill>
                <a:latin typeface="Michroma"/>
                <a:ea typeface="Michroma"/>
                <a:cs typeface="Michroma"/>
                <a:sym typeface="Michroma"/>
              </a:endParaRPr>
            </a:p>
          </p:txBody>
        </p:sp>
      </p:grpSp>
      <p:sp>
        <p:nvSpPr>
          <p:cNvPr id="10" name="TextBox 10"/>
          <p:cNvSpPr txBox="1"/>
          <p:nvPr/>
        </p:nvSpPr>
        <p:spPr>
          <a:xfrm>
            <a:off x="1273936" y="2211864"/>
            <a:ext cx="2231264" cy="674031"/>
          </a:xfrm>
          <a:prstGeom prst="rect">
            <a:avLst/>
          </a:prstGeom>
        </p:spPr>
        <p:txBody>
          <a:bodyPr wrap="square" lIns="0" tIns="0" rIns="0" bIns="0" rtlCol="0" anchor="t">
            <a:spAutoFit/>
          </a:bodyPr>
          <a:lstStyle/>
          <a:p>
            <a:pPr>
              <a:lnSpc>
                <a:spcPts val="5600"/>
              </a:lnSpc>
            </a:pPr>
            <a:r>
              <a:rPr lang="en-US" sz="4000" dirty="0">
                <a:solidFill>
                  <a:srgbClr val="FFFFFF"/>
                </a:solidFill>
                <a:latin typeface="Telegraf"/>
                <a:ea typeface="Telegraf"/>
                <a:cs typeface="Telegraf"/>
                <a:sym typeface="Telegraf"/>
              </a:rPr>
              <a:t>Design</a:t>
            </a:r>
          </a:p>
        </p:txBody>
      </p:sp>
      <p:sp>
        <p:nvSpPr>
          <p:cNvPr id="11" name="TextBox 11"/>
          <p:cNvSpPr txBox="1"/>
          <p:nvPr/>
        </p:nvSpPr>
        <p:spPr>
          <a:xfrm>
            <a:off x="1273936" y="5010150"/>
            <a:ext cx="4060064" cy="674031"/>
          </a:xfrm>
          <a:prstGeom prst="rect">
            <a:avLst/>
          </a:prstGeom>
        </p:spPr>
        <p:txBody>
          <a:bodyPr wrap="square" lIns="0" tIns="0" rIns="0" bIns="0" rtlCol="0" anchor="t">
            <a:spAutoFit/>
          </a:bodyPr>
          <a:lstStyle/>
          <a:p>
            <a:pPr>
              <a:lnSpc>
                <a:spcPts val="5600"/>
              </a:lnSpc>
            </a:pPr>
            <a:r>
              <a:rPr lang="en-US" sz="4000" dirty="0">
                <a:solidFill>
                  <a:srgbClr val="FFFFFF"/>
                </a:solidFill>
                <a:latin typeface="Telegraf"/>
                <a:ea typeface="Telegraf"/>
                <a:cs typeface="Telegraf"/>
                <a:sym typeface="Telegraf"/>
              </a:rPr>
              <a:t>Implementation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flipV="1">
            <a:off x="8611204" y="-1918545"/>
            <a:ext cx="347165" cy="12205545"/>
          </a:xfrm>
          <a:prstGeom prst="line">
            <a:avLst/>
          </a:prstGeom>
          <a:ln w="9525" cap="rnd">
            <a:solidFill>
              <a:srgbClr val="000000"/>
            </a:solidFill>
            <a:prstDash val="solid"/>
            <a:headEnd type="none" w="sm" len="sm"/>
            <a:tailEnd type="none" w="sm" len="sm"/>
          </a:ln>
        </p:spPr>
        <p:txBody>
          <a:bodyPr/>
          <a:lstStyle/>
          <a:p>
            <a:endParaRPr lang="ro-RO"/>
          </a:p>
        </p:txBody>
      </p:sp>
      <p:sp>
        <p:nvSpPr>
          <p:cNvPr id="3" name="TextBox 3"/>
          <p:cNvSpPr txBox="1"/>
          <p:nvPr/>
        </p:nvSpPr>
        <p:spPr>
          <a:xfrm>
            <a:off x="17259300" y="9705746"/>
            <a:ext cx="772854" cy="342900"/>
          </a:xfrm>
          <a:prstGeom prst="rect">
            <a:avLst/>
          </a:prstGeom>
        </p:spPr>
        <p:txBody>
          <a:bodyPr lIns="0" tIns="0" rIns="0" bIns="0" rtlCol="0" anchor="t">
            <a:spAutoFit/>
          </a:bodyPr>
          <a:lstStyle/>
          <a:p>
            <a:pPr algn="ctr">
              <a:lnSpc>
                <a:spcPts val="2760"/>
              </a:lnSpc>
            </a:pPr>
            <a:r>
              <a:rPr lang="en-US" sz="2300">
                <a:solidFill>
                  <a:srgbClr val="000000"/>
                </a:solidFill>
                <a:latin typeface="Michroma"/>
                <a:ea typeface="Michroma"/>
                <a:cs typeface="Michroma"/>
                <a:sym typeface="Michroma"/>
              </a:rPr>
              <a:t>02</a:t>
            </a:r>
          </a:p>
        </p:txBody>
      </p:sp>
      <p:sp>
        <p:nvSpPr>
          <p:cNvPr id="4" name="TextBox 4"/>
          <p:cNvSpPr txBox="1"/>
          <p:nvPr/>
        </p:nvSpPr>
        <p:spPr>
          <a:xfrm>
            <a:off x="1028700" y="3686175"/>
            <a:ext cx="6892136" cy="933450"/>
          </a:xfrm>
          <a:prstGeom prst="rect">
            <a:avLst/>
          </a:prstGeom>
        </p:spPr>
        <p:txBody>
          <a:bodyPr lIns="0" tIns="0" rIns="0" bIns="0" rtlCol="0" anchor="t">
            <a:spAutoFit/>
          </a:bodyPr>
          <a:lstStyle/>
          <a:p>
            <a:pPr algn="l">
              <a:lnSpc>
                <a:spcPts val="3599"/>
              </a:lnSpc>
            </a:pPr>
            <a:r>
              <a:rPr lang="en-US" sz="2999">
                <a:solidFill>
                  <a:srgbClr val="000000"/>
                </a:solidFill>
                <a:latin typeface="Telegraf"/>
                <a:ea typeface="Telegraf"/>
                <a:cs typeface="Telegraf"/>
                <a:sym typeface="Telegraf"/>
              </a:rPr>
              <a:t>Users can start discussion boards with other users or teams</a:t>
            </a:r>
          </a:p>
        </p:txBody>
      </p:sp>
      <p:sp>
        <p:nvSpPr>
          <p:cNvPr id="5" name="TextBox 5"/>
          <p:cNvSpPr txBox="1"/>
          <p:nvPr/>
        </p:nvSpPr>
        <p:spPr>
          <a:xfrm>
            <a:off x="10021965" y="2590253"/>
            <a:ext cx="6892136" cy="5064463"/>
          </a:xfrm>
          <a:prstGeom prst="rect">
            <a:avLst/>
          </a:prstGeom>
        </p:spPr>
        <p:txBody>
          <a:bodyPr lIns="0" tIns="0" rIns="0" bIns="0" rtlCol="0" anchor="t">
            <a:spAutoFit/>
          </a:bodyPr>
          <a:lstStyle/>
          <a:p>
            <a:pPr algn="l">
              <a:lnSpc>
                <a:spcPts val="3599"/>
              </a:lnSpc>
            </a:pPr>
            <a:r>
              <a:rPr lang="en-US" sz="2999" dirty="0">
                <a:solidFill>
                  <a:srgbClr val="000000"/>
                </a:solidFill>
                <a:latin typeface="Telegraf"/>
                <a:ea typeface="Telegraf"/>
                <a:cs typeface="Telegraf"/>
                <a:sym typeface="Telegraf"/>
              </a:rPr>
              <a:t>The chat feature appears on the dashboards of the Project Manager, Team Leader, and Participant roles, and is linked to users as well as tasks, using their IDs in MariaDB</a:t>
            </a:r>
          </a:p>
          <a:p>
            <a:pPr algn="l">
              <a:lnSpc>
                <a:spcPts val="3599"/>
              </a:lnSpc>
            </a:pPr>
            <a:r>
              <a:rPr lang="en-US" sz="2999" dirty="0">
                <a:solidFill>
                  <a:srgbClr val="000000"/>
                </a:solidFill>
                <a:latin typeface="Telegraf"/>
                <a:ea typeface="Telegraf"/>
                <a:cs typeface="Telegraf"/>
                <a:sym typeface="Telegraf"/>
              </a:rPr>
              <a:t>This way users can start chats about specific tasks as well.</a:t>
            </a:r>
          </a:p>
          <a:p>
            <a:pPr algn="l">
              <a:lnSpc>
                <a:spcPts val="3599"/>
              </a:lnSpc>
            </a:pPr>
            <a:endParaRPr lang="en-US" sz="2999" dirty="0">
              <a:solidFill>
                <a:srgbClr val="000000"/>
              </a:solidFill>
              <a:latin typeface="Telegraf"/>
              <a:ea typeface="Telegraf"/>
              <a:cs typeface="Telegraf"/>
              <a:sym typeface="Telegraf"/>
            </a:endParaRPr>
          </a:p>
          <a:p>
            <a:pPr algn="l">
              <a:lnSpc>
                <a:spcPts val="3599"/>
              </a:lnSpc>
            </a:pPr>
            <a:r>
              <a:rPr lang="en-US" sz="2999" dirty="0">
                <a:solidFill>
                  <a:srgbClr val="000000"/>
                </a:solidFill>
                <a:latin typeface="Telegraf"/>
                <a:ea typeface="Telegraf"/>
                <a:cs typeface="Telegraf"/>
                <a:sym typeface="Telegraf"/>
              </a:rPr>
              <a:t>When creating a project and adding a team, a team chat is automatically created as well.</a:t>
            </a:r>
          </a:p>
        </p:txBody>
      </p:sp>
      <p:sp>
        <p:nvSpPr>
          <p:cNvPr id="6" name="TextBox 6"/>
          <p:cNvSpPr txBox="1"/>
          <p:nvPr/>
        </p:nvSpPr>
        <p:spPr>
          <a:xfrm>
            <a:off x="1028700" y="933450"/>
            <a:ext cx="6892136" cy="1811020"/>
          </a:xfrm>
          <a:prstGeom prst="rect">
            <a:avLst/>
          </a:prstGeom>
        </p:spPr>
        <p:txBody>
          <a:bodyPr lIns="0" tIns="0" rIns="0" bIns="0" rtlCol="0" anchor="t">
            <a:spAutoFit/>
          </a:bodyPr>
          <a:lstStyle/>
          <a:p>
            <a:pPr algn="l">
              <a:lnSpc>
                <a:spcPts val="7279"/>
              </a:lnSpc>
            </a:pPr>
            <a:r>
              <a:rPr lang="en-US" sz="5199" dirty="0">
                <a:solidFill>
                  <a:srgbClr val="000000"/>
                </a:solidFill>
                <a:latin typeface="Michroma"/>
                <a:ea typeface="Michroma"/>
                <a:cs typeface="Michroma"/>
                <a:sym typeface="Michroma"/>
              </a:rPr>
              <a:t>Discussion Boards</a:t>
            </a:r>
          </a:p>
        </p:txBody>
      </p:sp>
      <p:sp>
        <p:nvSpPr>
          <p:cNvPr id="7" name="TextBox 7"/>
          <p:cNvSpPr txBox="1"/>
          <p:nvPr/>
        </p:nvSpPr>
        <p:spPr>
          <a:xfrm>
            <a:off x="1028700" y="2797176"/>
            <a:ext cx="2247900" cy="674031"/>
          </a:xfrm>
          <a:prstGeom prst="rect">
            <a:avLst/>
          </a:prstGeom>
        </p:spPr>
        <p:txBody>
          <a:bodyPr wrap="square" lIns="0" tIns="0" rIns="0" bIns="0" rtlCol="0" anchor="t">
            <a:spAutoFit/>
          </a:bodyPr>
          <a:lstStyle/>
          <a:p>
            <a:pPr>
              <a:lnSpc>
                <a:spcPts val="5600"/>
              </a:lnSpc>
            </a:pPr>
            <a:r>
              <a:rPr lang="en-US" sz="4000" dirty="0">
                <a:solidFill>
                  <a:srgbClr val="000000"/>
                </a:solidFill>
                <a:latin typeface="Telegraf"/>
                <a:ea typeface="Telegraf"/>
                <a:cs typeface="Telegraf"/>
                <a:sym typeface="Telegraf"/>
              </a:rPr>
              <a:t>Design</a:t>
            </a:r>
          </a:p>
        </p:txBody>
      </p:sp>
      <p:sp>
        <p:nvSpPr>
          <p:cNvPr id="8" name="TextBox 8"/>
          <p:cNvSpPr txBox="1"/>
          <p:nvPr/>
        </p:nvSpPr>
        <p:spPr>
          <a:xfrm>
            <a:off x="10021965" y="1916222"/>
            <a:ext cx="4379835" cy="674031"/>
          </a:xfrm>
          <a:prstGeom prst="rect">
            <a:avLst/>
          </a:prstGeom>
        </p:spPr>
        <p:txBody>
          <a:bodyPr wrap="square" lIns="0" tIns="0" rIns="0" bIns="0" rtlCol="0" anchor="t">
            <a:spAutoFit/>
          </a:bodyPr>
          <a:lstStyle/>
          <a:p>
            <a:pPr>
              <a:lnSpc>
                <a:spcPts val="5600"/>
              </a:lnSpc>
            </a:pPr>
            <a:r>
              <a:rPr lang="en-US" sz="4000" dirty="0">
                <a:solidFill>
                  <a:srgbClr val="000000"/>
                </a:solidFill>
                <a:latin typeface="Telegraf"/>
                <a:ea typeface="Telegraf"/>
                <a:cs typeface="Telegraf"/>
                <a:sym typeface="Telegraf"/>
              </a:rPr>
              <a:t>Implementation</a:t>
            </a:r>
          </a:p>
        </p:txBody>
      </p:sp>
      <p:grpSp>
        <p:nvGrpSpPr>
          <p:cNvPr id="9" name="Group 9"/>
          <p:cNvGrpSpPr/>
          <p:nvPr/>
        </p:nvGrpSpPr>
        <p:grpSpPr>
          <a:xfrm>
            <a:off x="1191722" y="5590524"/>
            <a:ext cx="6566092" cy="1076195"/>
            <a:chOff x="0" y="0"/>
            <a:chExt cx="1729341" cy="283442"/>
          </a:xfrm>
        </p:grpSpPr>
        <p:sp>
          <p:nvSpPr>
            <p:cNvPr id="10" name="Freeform 10"/>
            <p:cNvSpPr/>
            <p:nvPr/>
          </p:nvSpPr>
          <p:spPr>
            <a:xfrm>
              <a:off x="0" y="0"/>
              <a:ext cx="1729341" cy="283442"/>
            </a:xfrm>
            <a:custGeom>
              <a:avLst/>
              <a:gdLst/>
              <a:ahLst/>
              <a:cxnLst/>
              <a:rect l="l" t="t" r="r" b="b"/>
              <a:pathLst>
                <a:path w="1729341" h="283442">
                  <a:moveTo>
                    <a:pt x="60133" y="0"/>
                  </a:moveTo>
                  <a:lnTo>
                    <a:pt x="1669208" y="0"/>
                  </a:lnTo>
                  <a:cubicBezTo>
                    <a:pt x="1702419" y="0"/>
                    <a:pt x="1729341" y="26922"/>
                    <a:pt x="1729341" y="60133"/>
                  </a:cubicBezTo>
                  <a:lnTo>
                    <a:pt x="1729341" y="223310"/>
                  </a:lnTo>
                  <a:cubicBezTo>
                    <a:pt x="1729341" y="256520"/>
                    <a:pt x="1702419" y="283442"/>
                    <a:pt x="1669208" y="283442"/>
                  </a:cubicBezTo>
                  <a:lnTo>
                    <a:pt x="60133" y="283442"/>
                  </a:lnTo>
                  <a:cubicBezTo>
                    <a:pt x="26922" y="283442"/>
                    <a:pt x="0" y="256520"/>
                    <a:pt x="0" y="223310"/>
                  </a:cubicBezTo>
                  <a:lnTo>
                    <a:pt x="0" y="60133"/>
                  </a:lnTo>
                  <a:cubicBezTo>
                    <a:pt x="0" y="26922"/>
                    <a:pt x="26922" y="0"/>
                    <a:pt x="60133" y="0"/>
                  </a:cubicBezTo>
                  <a:close/>
                </a:path>
              </a:pathLst>
            </a:custGeom>
            <a:gradFill rotWithShape="1">
              <a:gsLst>
                <a:gs pos="0">
                  <a:srgbClr val="000000">
                    <a:alpha val="100000"/>
                  </a:srgbClr>
                </a:gs>
                <a:gs pos="100000">
                  <a:srgbClr val="3533CD">
                    <a:alpha val="100000"/>
                  </a:srgbClr>
                </a:gs>
              </a:gsLst>
              <a:lin ang="0"/>
            </a:gradFill>
          </p:spPr>
          <p:txBody>
            <a:bodyPr/>
            <a:lstStyle/>
            <a:p>
              <a:endParaRPr lang="ro-RO"/>
            </a:p>
          </p:txBody>
        </p:sp>
        <p:sp>
          <p:nvSpPr>
            <p:cNvPr id="11" name="TextBox 11"/>
            <p:cNvSpPr txBox="1"/>
            <p:nvPr/>
          </p:nvSpPr>
          <p:spPr>
            <a:xfrm>
              <a:off x="0" y="0"/>
              <a:ext cx="1729341" cy="283442"/>
            </a:xfrm>
            <a:prstGeom prst="rect">
              <a:avLst/>
            </a:prstGeom>
          </p:spPr>
          <p:txBody>
            <a:bodyPr lIns="50800" tIns="50800" rIns="50800" bIns="50800" rtlCol="0" anchor="ctr"/>
            <a:lstStyle/>
            <a:p>
              <a:pPr algn="ctr">
                <a:lnSpc>
                  <a:spcPts val="2760"/>
                </a:lnSpc>
              </a:pPr>
              <a:r>
                <a:rPr lang="en-US" sz="2300" dirty="0">
                  <a:solidFill>
                    <a:schemeClr val="bg1"/>
                  </a:solidFill>
                  <a:latin typeface="Michroma"/>
                  <a:ea typeface="Michroma"/>
                  <a:cs typeface="Michroma"/>
                  <a:sym typeface="Michroma"/>
                  <a:hlinkClick r:id="rId2">
                    <a:extLst>
                      <a:ext uri="{A12FA001-AC4F-418D-AE19-62706E023703}">
                        <ahyp:hlinkClr xmlns:ahyp="http://schemas.microsoft.com/office/drawing/2018/hyperlinkcolor" val="tx"/>
                      </a:ext>
                    </a:extLst>
                  </a:hlinkClick>
                </a:rPr>
                <a:t>Demo: Project Manager and Team Leader Chat</a:t>
              </a:r>
              <a:endParaRPr lang="en-US" sz="2300" dirty="0">
                <a:solidFill>
                  <a:schemeClr val="bg1"/>
                </a:solidFill>
                <a:latin typeface="Michroma"/>
                <a:ea typeface="Michroma"/>
                <a:cs typeface="Michroma"/>
                <a:sym typeface="Michroma"/>
              </a:endParaRPr>
            </a:p>
          </p:txBody>
        </p:sp>
      </p:grpSp>
      <p:grpSp>
        <p:nvGrpSpPr>
          <p:cNvPr id="12" name="Group 9">
            <a:extLst>
              <a:ext uri="{FF2B5EF4-FFF2-40B4-BE49-F238E27FC236}">
                <a16:creationId xmlns:a16="http://schemas.microsoft.com/office/drawing/2014/main" id="{F9584AE7-586D-FA0D-6520-1959584B404C}"/>
              </a:ext>
            </a:extLst>
          </p:cNvPr>
          <p:cNvGrpSpPr/>
          <p:nvPr/>
        </p:nvGrpSpPr>
        <p:grpSpPr>
          <a:xfrm>
            <a:off x="1191722" y="7277100"/>
            <a:ext cx="6566092" cy="1076195"/>
            <a:chOff x="0" y="0"/>
            <a:chExt cx="1729341" cy="283442"/>
          </a:xfrm>
        </p:grpSpPr>
        <p:sp>
          <p:nvSpPr>
            <p:cNvPr id="13" name="Freeform 10">
              <a:extLst>
                <a:ext uri="{FF2B5EF4-FFF2-40B4-BE49-F238E27FC236}">
                  <a16:creationId xmlns:a16="http://schemas.microsoft.com/office/drawing/2014/main" id="{85769B1D-EC60-C532-AE5B-842858F98106}"/>
                </a:ext>
              </a:extLst>
            </p:cNvPr>
            <p:cNvSpPr/>
            <p:nvPr/>
          </p:nvSpPr>
          <p:spPr>
            <a:xfrm>
              <a:off x="0" y="0"/>
              <a:ext cx="1729341" cy="283442"/>
            </a:xfrm>
            <a:custGeom>
              <a:avLst/>
              <a:gdLst/>
              <a:ahLst/>
              <a:cxnLst/>
              <a:rect l="l" t="t" r="r" b="b"/>
              <a:pathLst>
                <a:path w="1729341" h="283442">
                  <a:moveTo>
                    <a:pt x="60133" y="0"/>
                  </a:moveTo>
                  <a:lnTo>
                    <a:pt x="1669208" y="0"/>
                  </a:lnTo>
                  <a:cubicBezTo>
                    <a:pt x="1702419" y="0"/>
                    <a:pt x="1729341" y="26922"/>
                    <a:pt x="1729341" y="60133"/>
                  </a:cubicBezTo>
                  <a:lnTo>
                    <a:pt x="1729341" y="223310"/>
                  </a:lnTo>
                  <a:cubicBezTo>
                    <a:pt x="1729341" y="256520"/>
                    <a:pt x="1702419" y="283442"/>
                    <a:pt x="1669208" y="283442"/>
                  </a:cubicBezTo>
                  <a:lnTo>
                    <a:pt x="60133" y="283442"/>
                  </a:lnTo>
                  <a:cubicBezTo>
                    <a:pt x="26922" y="283442"/>
                    <a:pt x="0" y="256520"/>
                    <a:pt x="0" y="223310"/>
                  </a:cubicBezTo>
                  <a:lnTo>
                    <a:pt x="0" y="60133"/>
                  </a:lnTo>
                  <a:cubicBezTo>
                    <a:pt x="0" y="26922"/>
                    <a:pt x="26922" y="0"/>
                    <a:pt x="60133" y="0"/>
                  </a:cubicBezTo>
                  <a:close/>
                </a:path>
              </a:pathLst>
            </a:custGeom>
            <a:gradFill rotWithShape="1">
              <a:gsLst>
                <a:gs pos="0">
                  <a:srgbClr val="000000">
                    <a:alpha val="100000"/>
                  </a:srgbClr>
                </a:gs>
                <a:gs pos="100000">
                  <a:srgbClr val="3533CD">
                    <a:alpha val="100000"/>
                  </a:srgbClr>
                </a:gs>
              </a:gsLst>
              <a:lin ang="0"/>
            </a:gradFill>
          </p:spPr>
          <p:txBody>
            <a:bodyPr/>
            <a:lstStyle/>
            <a:p>
              <a:endParaRPr lang="ro-RO"/>
            </a:p>
          </p:txBody>
        </p:sp>
        <p:sp>
          <p:nvSpPr>
            <p:cNvPr id="14" name="TextBox 11">
              <a:extLst>
                <a:ext uri="{FF2B5EF4-FFF2-40B4-BE49-F238E27FC236}">
                  <a16:creationId xmlns:a16="http://schemas.microsoft.com/office/drawing/2014/main" id="{F5A2FC90-97EA-2B57-A719-C96150EF2878}"/>
                </a:ext>
              </a:extLst>
            </p:cNvPr>
            <p:cNvSpPr txBox="1"/>
            <p:nvPr/>
          </p:nvSpPr>
          <p:spPr>
            <a:xfrm>
              <a:off x="0" y="0"/>
              <a:ext cx="1729341" cy="283442"/>
            </a:xfrm>
            <a:prstGeom prst="rect">
              <a:avLst/>
            </a:prstGeom>
          </p:spPr>
          <p:txBody>
            <a:bodyPr lIns="50800" tIns="50800" rIns="50800" bIns="50800" rtlCol="0" anchor="ctr"/>
            <a:lstStyle/>
            <a:p>
              <a:pPr algn="ctr">
                <a:lnSpc>
                  <a:spcPts val="2760"/>
                </a:lnSpc>
              </a:pPr>
              <a:r>
                <a:rPr lang="en-US" sz="2300" dirty="0">
                  <a:solidFill>
                    <a:schemeClr val="bg1"/>
                  </a:solidFill>
                  <a:latin typeface="Michroma"/>
                  <a:ea typeface="Michroma"/>
                  <a:cs typeface="Michroma"/>
                  <a:sym typeface="Michroma"/>
                  <a:hlinkClick r:id="rId3">
                    <a:extLst>
                      <a:ext uri="{A12FA001-AC4F-418D-AE19-62706E023703}">
                        <ahyp:hlinkClr xmlns:ahyp="http://schemas.microsoft.com/office/drawing/2018/hyperlinkcolor" val="tx"/>
                      </a:ext>
                    </a:extLst>
                  </a:hlinkClick>
                </a:rPr>
                <a:t>Demo: Participant and Team Leader Chat</a:t>
              </a:r>
              <a:endParaRPr lang="en-US" sz="2300" dirty="0">
                <a:solidFill>
                  <a:schemeClr val="bg1"/>
                </a:solidFill>
                <a:latin typeface="Michroma"/>
                <a:ea typeface="Michroma"/>
                <a:cs typeface="Michroma"/>
                <a:sym typeface="Michroma"/>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976" y="-460049"/>
            <a:ext cx="18609951" cy="11199807"/>
          </a:xfrm>
          <a:custGeom>
            <a:avLst/>
            <a:gdLst/>
            <a:ahLst/>
            <a:cxnLst/>
            <a:rect l="l" t="t" r="r" b="b"/>
            <a:pathLst>
              <a:path w="18609951" h="11199807">
                <a:moveTo>
                  <a:pt x="0" y="0"/>
                </a:moveTo>
                <a:lnTo>
                  <a:pt x="18609951" y="0"/>
                </a:lnTo>
                <a:lnTo>
                  <a:pt x="18609951" y="11199807"/>
                </a:lnTo>
                <a:lnTo>
                  <a:pt x="0" y="11199807"/>
                </a:lnTo>
                <a:lnTo>
                  <a:pt x="0" y="0"/>
                </a:lnTo>
                <a:close/>
              </a:path>
            </a:pathLst>
          </a:custGeom>
          <a:blipFill dpi="0" rotWithShape="1">
            <a:blip r:embed="rId2">
              <a:extLst>
                <a:ext uri="{96DAC541-7B7A-43D3-8B79-37D633B846F1}">
                  <asvg:svgBlip xmlns:asvg="http://schemas.microsoft.com/office/drawing/2016/SVG/main" r:embed="rId3"/>
                </a:ext>
              </a:extLst>
            </a:blip>
            <a:srcRect/>
            <a:stretch>
              <a:fillRect/>
            </a:stretch>
          </a:blipFill>
        </p:spPr>
        <p:txBody>
          <a:bodyPr/>
          <a:lstStyle/>
          <a:p>
            <a:endParaRPr lang="ro-RO"/>
          </a:p>
        </p:txBody>
      </p:sp>
      <p:sp>
        <p:nvSpPr>
          <p:cNvPr id="3" name="Freeform 3"/>
          <p:cNvSpPr/>
          <p:nvPr/>
        </p:nvSpPr>
        <p:spPr>
          <a:xfrm rot="468390">
            <a:off x="6248912" y="-4597760"/>
            <a:ext cx="13915409" cy="9045016"/>
          </a:xfrm>
          <a:custGeom>
            <a:avLst/>
            <a:gdLst/>
            <a:ahLst/>
            <a:cxnLst/>
            <a:rect l="l" t="t" r="r" b="b"/>
            <a:pathLst>
              <a:path w="13915409" h="9045016">
                <a:moveTo>
                  <a:pt x="0" y="0"/>
                </a:moveTo>
                <a:lnTo>
                  <a:pt x="13915409" y="0"/>
                </a:lnTo>
                <a:lnTo>
                  <a:pt x="13915409" y="9045016"/>
                </a:lnTo>
                <a:lnTo>
                  <a:pt x="0" y="9045016"/>
                </a:lnTo>
                <a:lnTo>
                  <a:pt x="0" y="0"/>
                </a:lnTo>
                <a:close/>
              </a:path>
            </a:pathLst>
          </a:custGeom>
          <a:blipFill>
            <a:blip r:embed="rId4">
              <a:alphaModFix amt="37000"/>
            </a:blip>
            <a:stretch>
              <a:fillRect/>
            </a:stretch>
          </a:blipFill>
        </p:spPr>
        <p:txBody>
          <a:bodyPr/>
          <a:lstStyle/>
          <a:p>
            <a:endParaRPr lang="ro-RO"/>
          </a:p>
        </p:txBody>
      </p:sp>
      <p:sp>
        <p:nvSpPr>
          <p:cNvPr id="4" name="AutoShape 4"/>
          <p:cNvSpPr/>
          <p:nvPr/>
        </p:nvSpPr>
        <p:spPr>
          <a:xfrm flipH="1" flipV="1">
            <a:off x="-3454546" y="5962376"/>
            <a:ext cx="6618170" cy="5565438"/>
          </a:xfrm>
          <a:prstGeom prst="line">
            <a:avLst/>
          </a:prstGeom>
          <a:ln w="9525" cap="rnd">
            <a:solidFill>
              <a:srgbClr val="76B5F6"/>
            </a:solidFill>
            <a:prstDash val="solid"/>
            <a:headEnd type="none" w="sm" len="sm"/>
            <a:tailEnd type="none" w="sm" len="sm"/>
          </a:ln>
        </p:spPr>
        <p:txBody>
          <a:bodyPr/>
          <a:lstStyle/>
          <a:p>
            <a:endParaRPr lang="ro-RO"/>
          </a:p>
        </p:txBody>
      </p:sp>
      <p:sp>
        <p:nvSpPr>
          <p:cNvPr id="5" name="AutoShape 5"/>
          <p:cNvSpPr/>
          <p:nvPr/>
        </p:nvSpPr>
        <p:spPr>
          <a:xfrm flipH="1" flipV="1">
            <a:off x="-3271999" y="3041013"/>
            <a:ext cx="10158461" cy="8488919"/>
          </a:xfrm>
          <a:prstGeom prst="line">
            <a:avLst/>
          </a:prstGeom>
          <a:ln w="9525" cap="rnd">
            <a:solidFill>
              <a:srgbClr val="76B5F6"/>
            </a:solidFill>
            <a:prstDash val="solid"/>
            <a:headEnd type="none" w="sm" len="sm"/>
            <a:tailEnd type="none" w="sm" len="sm"/>
          </a:ln>
        </p:spPr>
        <p:txBody>
          <a:bodyPr/>
          <a:lstStyle/>
          <a:p>
            <a:endParaRPr lang="ro-RO"/>
          </a:p>
        </p:txBody>
      </p:sp>
      <p:sp>
        <p:nvSpPr>
          <p:cNvPr id="6" name="AutoShape 6"/>
          <p:cNvSpPr/>
          <p:nvPr/>
        </p:nvSpPr>
        <p:spPr>
          <a:xfrm flipH="1" flipV="1">
            <a:off x="-2803816" y="5147145"/>
            <a:ext cx="8230625" cy="6920389"/>
          </a:xfrm>
          <a:prstGeom prst="line">
            <a:avLst/>
          </a:prstGeom>
          <a:ln w="9525" cap="rnd">
            <a:solidFill>
              <a:srgbClr val="76B5F6"/>
            </a:solidFill>
            <a:prstDash val="solid"/>
            <a:headEnd type="none" w="sm" len="sm"/>
            <a:tailEnd type="none" w="sm" len="sm"/>
          </a:ln>
        </p:spPr>
        <p:txBody>
          <a:bodyPr/>
          <a:lstStyle/>
          <a:p>
            <a:endParaRPr lang="ro-RO"/>
          </a:p>
        </p:txBody>
      </p:sp>
      <p:grpSp>
        <p:nvGrpSpPr>
          <p:cNvPr id="7" name="Group 7"/>
          <p:cNvGrpSpPr/>
          <p:nvPr/>
        </p:nvGrpSpPr>
        <p:grpSpPr>
          <a:xfrm>
            <a:off x="621310" y="417515"/>
            <a:ext cx="7526162" cy="1222370"/>
            <a:chOff x="0" y="0"/>
            <a:chExt cx="1982199" cy="321941"/>
          </a:xfrm>
        </p:grpSpPr>
        <p:sp>
          <p:nvSpPr>
            <p:cNvPr id="8" name="Freeform 8"/>
            <p:cNvSpPr/>
            <p:nvPr/>
          </p:nvSpPr>
          <p:spPr>
            <a:xfrm>
              <a:off x="0" y="0"/>
              <a:ext cx="1982199" cy="321941"/>
            </a:xfrm>
            <a:custGeom>
              <a:avLst/>
              <a:gdLst/>
              <a:ahLst/>
              <a:cxnLst/>
              <a:rect l="l" t="t" r="r" b="b"/>
              <a:pathLst>
                <a:path w="1982199" h="321941">
                  <a:moveTo>
                    <a:pt x="52462" y="0"/>
                  </a:moveTo>
                  <a:lnTo>
                    <a:pt x="1929737" y="0"/>
                  </a:lnTo>
                  <a:cubicBezTo>
                    <a:pt x="1943651" y="0"/>
                    <a:pt x="1956995" y="5527"/>
                    <a:pt x="1966833" y="15366"/>
                  </a:cubicBezTo>
                  <a:cubicBezTo>
                    <a:pt x="1976672" y="25204"/>
                    <a:pt x="1982199" y="38548"/>
                    <a:pt x="1982199" y="52462"/>
                  </a:cubicBezTo>
                  <a:lnTo>
                    <a:pt x="1982199" y="269479"/>
                  </a:lnTo>
                  <a:cubicBezTo>
                    <a:pt x="1982199" y="298453"/>
                    <a:pt x="1958711" y="321941"/>
                    <a:pt x="1929737" y="321941"/>
                  </a:cubicBezTo>
                  <a:lnTo>
                    <a:pt x="52462" y="321941"/>
                  </a:lnTo>
                  <a:cubicBezTo>
                    <a:pt x="38548" y="321941"/>
                    <a:pt x="25204" y="316414"/>
                    <a:pt x="15366" y="306575"/>
                  </a:cubicBezTo>
                  <a:cubicBezTo>
                    <a:pt x="5527" y="296737"/>
                    <a:pt x="0" y="283393"/>
                    <a:pt x="0" y="269479"/>
                  </a:cubicBezTo>
                  <a:lnTo>
                    <a:pt x="0" y="52462"/>
                  </a:lnTo>
                  <a:cubicBezTo>
                    <a:pt x="0" y="38548"/>
                    <a:pt x="5527" y="25204"/>
                    <a:pt x="15366" y="15366"/>
                  </a:cubicBezTo>
                  <a:cubicBezTo>
                    <a:pt x="25204" y="5527"/>
                    <a:pt x="38548" y="0"/>
                    <a:pt x="52462" y="0"/>
                  </a:cubicBezTo>
                  <a:close/>
                </a:path>
              </a:pathLst>
            </a:custGeom>
            <a:solidFill>
              <a:srgbClr val="133C75"/>
            </a:solidFill>
          </p:spPr>
          <p:txBody>
            <a:bodyPr/>
            <a:lstStyle/>
            <a:p>
              <a:endParaRPr lang="ro-RO"/>
            </a:p>
          </p:txBody>
        </p:sp>
        <p:sp>
          <p:nvSpPr>
            <p:cNvPr id="9" name="TextBox 9"/>
            <p:cNvSpPr txBox="1"/>
            <p:nvPr/>
          </p:nvSpPr>
          <p:spPr>
            <a:xfrm>
              <a:off x="0" y="0"/>
              <a:ext cx="1982199" cy="321941"/>
            </a:xfrm>
            <a:prstGeom prst="rect">
              <a:avLst/>
            </a:prstGeom>
          </p:spPr>
          <p:txBody>
            <a:bodyPr lIns="50800" tIns="50800" rIns="50800" bIns="50800" rtlCol="0" anchor="ctr"/>
            <a:lstStyle/>
            <a:p>
              <a:pPr algn="ctr">
                <a:lnSpc>
                  <a:spcPts val="3599"/>
                </a:lnSpc>
              </a:pPr>
              <a:r>
                <a:rPr lang="en-US" sz="2999">
                  <a:solidFill>
                    <a:srgbClr val="FFFFFF"/>
                  </a:solidFill>
                  <a:latin typeface="Michroma"/>
                  <a:ea typeface="Michroma"/>
                  <a:cs typeface="Michroma"/>
                  <a:sym typeface="Michroma"/>
                </a:rPr>
                <a:t>Section 3: Documentation</a:t>
              </a:r>
            </a:p>
          </p:txBody>
        </p:sp>
      </p:grpSp>
      <p:sp>
        <p:nvSpPr>
          <p:cNvPr id="10" name="TextBox 10"/>
          <p:cNvSpPr txBox="1"/>
          <p:nvPr/>
        </p:nvSpPr>
        <p:spPr>
          <a:xfrm>
            <a:off x="17259300" y="9705746"/>
            <a:ext cx="772854" cy="342900"/>
          </a:xfrm>
          <a:prstGeom prst="rect">
            <a:avLst/>
          </a:prstGeom>
        </p:spPr>
        <p:txBody>
          <a:bodyPr lIns="0" tIns="0" rIns="0" bIns="0" rtlCol="0" anchor="t">
            <a:spAutoFit/>
          </a:bodyPr>
          <a:lstStyle/>
          <a:p>
            <a:pPr algn="ctr">
              <a:lnSpc>
                <a:spcPts val="2760"/>
              </a:lnSpc>
            </a:pPr>
            <a:r>
              <a:rPr lang="en-US" sz="2300">
                <a:solidFill>
                  <a:srgbClr val="000000"/>
                </a:solidFill>
                <a:latin typeface="Michroma"/>
                <a:ea typeface="Michroma"/>
                <a:cs typeface="Michroma"/>
                <a:sym typeface="Michroma"/>
              </a:rPr>
              <a:t>03</a:t>
            </a:r>
          </a:p>
        </p:txBody>
      </p:sp>
      <p:graphicFrame>
        <p:nvGraphicFramePr>
          <p:cNvPr id="15" name="Object 14">
            <a:hlinkClick r:id="rId5"/>
            <a:extLst>
              <a:ext uri="{FF2B5EF4-FFF2-40B4-BE49-F238E27FC236}">
                <a16:creationId xmlns:a16="http://schemas.microsoft.com/office/drawing/2014/main" id="{62BA67B5-7021-10F0-7A7A-B00FD918CDAB}"/>
              </a:ext>
            </a:extLst>
          </p:cNvPr>
          <p:cNvGraphicFramePr>
            <a:graphicFrameLocks noChangeAspect="1"/>
          </p:cNvGraphicFramePr>
          <p:nvPr>
            <p:extLst>
              <p:ext uri="{D42A27DB-BD31-4B8C-83A1-F6EECF244321}">
                <p14:modId xmlns:p14="http://schemas.microsoft.com/office/powerpoint/2010/main" val="3231471281"/>
              </p:ext>
            </p:extLst>
          </p:nvPr>
        </p:nvGraphicFramePr>
        <p:xfrm>
          <a:off x="8091420" y="2164444"/>
          <a:ext cx="9798584" cy="2979056"/>
        </p:xfrm>
        <a:graphic>
          <a:graphicData uri="http://schemas.openxmlformats.org/presentationml/2006/ole">
            <mc:AlternateContent xmlns:mc="http://schemas.openxmlformats.org/markup-compatibility/2006">
              <mc:Choice xmlns:v="urn:schemas-microsoft-com:vml" Requires="v">
                <p:oleObj name="Packager Shell Object" showAsIcon="1" r:id="rId6" imgW="1733343" imgH="526846" progId="Package">
                  <p:embed/>
                </p:oleObj>
              </mc:Choice>
              <mc:Fallback>
                <p:oleObj name="Packager Shell Object" showAsIcon="1" r:id="rId6" imgW="1733343" imgH="526846" progId="Package">
                  <p:embed/>
                  <p:pic>
                    <p:nvPicPr>
                      <p:cNvPr id="0" name=""/>
                      <p:cNvPicPr/>
                      <p:nvPr/>
                    </p:nvPicPr>
                    <p:blipFill>
                      <a:blip r:embed="rId7"/>
                      <a:stretch>
                        <a:fillRect/>
                      </a:stretch>
                    </p:blipFill>
                    <p:spPr>
                      <a:xfrm>
                        <a:off x="8091420" y="2164444"/>
                        <a:ext cx="9798584" cy="2979056"/>
                      </a:xfrm>
                      <a:prstGeom prst="rect">
                        <a:avLst/>
                      </a:prstGeom>
                    </p:spPr>
                  </p:pic>
                </p:oleObj>
              </mc:Fallback>
            </mc:AlternateContent>
          </a:graphicData>
        </a:graphic>
      </p:graphicFrame>
      <p:sp>
        <p:nvSpPr>
          <p:cNvPr id="11" name="TextBox 4">
            <a:extLst>
              <a:ext uri="{FF2B5EF4-FFF2-40B4-BE49-F238E27FC236}">
                <a16:creationId xmlns:a16="http://schemas.microsoft.com/office/drawing/2014/main" id="{5BB90A41-C63A-A2C5-736F-C5B42B37D10D}"/>
              </a:ext>
            </a:extLst>
          </p:cNvPr>
          <p:cNvSpPr txBox="1"/>
          <p:nvPr/>
        </p:nvSpPr>
        <p:spPr>
          <a:xfrm>
            <a:off x="2052744" y="4172525"/>
            <a:ext cx="6892136" cy="1787733"/>
          </a:xfrm>
          <a:prstGeom prst="rect">
            <a:avLst/>
          </a:prstGeom>
        </p:spPr>
        <p:txBody>
          <a:bodyPr lIns="0" tIns="0" rIns="0" bIns="0" rtlCol="0" anchor="t">
            <a:spAutoFit/>
          </a:bodyPr>
          <a:lstStyle/>
          <a:p>
            <a:pPr algn="l">
              <a:lnSpc>
                <a:spcPts val="7279"/>
              </a:lnSpc>
            </a:pPr>
            <a:r>
              <a:rPr lang="en-US" sz="5199" dirty="0">
                <a:solidFill>
                  <a:srgbClr val="FFFFFF"/>
                </a:solidFill>
                <a:latin typeface="Michroma"/>
                <a:ea typeface="Michroma"/>
                <a:cs typeface="Michroma"/>
                <a:sym typeface="Michroma"/>
              </a:rPr>
              <a:t>Thank you!</a:t>
            </a:r>
          </a:p>
          <a:p>
            <a:pPr algn="l">
              <a:lnSpc>
                <a:spcPts val="7279"/>
              </a:lnSpc>
            </a:pPr>
            <a:r>
              <a:rPr lang="en-US" sz="4000" dirty="0">
                <a:solidFill>
                  <a:srgbClr val="FFFFFF"/>
                </a:solidFill>
                <a:latin typeface="Michroma"/>
                <a:ea typeface="Michroma"/>
                <a:cs typeface="Michroma"/>
                <a:sym typeface="Michroma"/>
              </a:rPr>
              <a:t>Team 42  </a:t>
            </a:r>
            <a:endParaRPr lang="en-US" sz="3600" dirty="0">
              <a:solidFill>
                <a:srgbClr val="FFFFFF"/>
              </a:solidFill>
              <a:latin typeface="Michroma"/>
              <a:ea typeface="Michroma"/>
              <a:cs typeface="Michroma"/>
              <a:sym typeface="Michroma"/>
            </a:endParaRPr>
          </a:p>
        </p:txBody>
      </p:sp>
      <p:sp>
        <p:nvSpPr>
          <p:cNvPr id="12" name="TextBox 11">
            <a:extLst>
              <a:ext uri="{FF2B5EF4-FFF2-40B4-BE49-F238E27FC236}">
                <a16:creationId xmlns:a16="http://schemas.microsoft.com/office/drawing/2014/main" id="{2C7721A4-039B-E224-CFF9-905377D092FC}"/>
              </a:ext>
            </a:extLst>
          </p:cNvPr>
          <p:cNvSpPr txBox="1"/>
          <p:nvPr/>
        </p:nvSpPr>
        <p:spPr>
          <a:xfrm>
            <a:off x="416444" y="1694118"/>
            <a:ext cx="7935894" cy="861774"/>
          </a:xfrm>
          <a:prstGeom prst="rect">
            <a:avLst/>
          </a:prstGeom>
        </p:spPr>
        <p:txBody>
          <a:bodyPr wrap="square" lIns="0" tIns="0" rIns="0" bIns="0" rtlCol="0" anchor="t">
            <a:spAutoFit/>
          </a:bodyPr>
          <a:lstStyle/>
          <a:p>
            <a:pPr algn="ctr"/>
            <a:r>
              <a:rPr lang="en-US" sz="2800" dirty="0">
                <a:solidFill>
                  <a:srgbClr val="FFFFFF"/>
                </a:solidFill>
                <a:latin typeface="Telegraf"/>
                <a:ea typeface="Telegraf"/>
                <a:cs typeface="Telegraf"/>
                <a:sym typeface="Telegraf"/>
              </a:rPr>
              <a:t>Click on the PDF icon to read our documentation.</a:t>
            </a:r>
          </a:p>
        </p:txBody>
      </p:sp>
      <p:grpSp>
        <p:nvGrpSpPr>
          <p:cNvPr id="14" name="Group 9">
            <a:extLst>
              <a:ext uri="{FF2B5EF4-FFF2-40B4-BE49-F238E27FC236}">
                <a16:creationId xmlns:a16="http://schemas.microsoft.com/office/drawing/2014/main" id="{BCA74EF3-1036-CF05-B4C5-9B5DE9AB6C47}"/>
              </a:ext>
            </a:extLst>
          </p:cNvPr>
          <p:cNvGrpSpPr/>
          <p:nvPr/>
        </p:nvGrpSpPr>
        <p:grpSpPr>
          <a:xfrm>
            <a:off x="9514458" y="5960258"/>
            <a:ext cx="6566092" cy="1076195"/>
            <a:chOff x="0" y="0"/>
            <a:chExt cx="1729341" cy="283442"/>
          </a:xfrm>
        </p:grpSpPr>
        <p:sp>
          <p:nvSpPr>
            <p:cNvPr id="16" name="Freeform 10">
              <a:extLst>
                <a:ext uri="{FF2B5EF4-FFF2-40B4-BE49-F238E27FC236}">
                  <a16:creationId xmlns:a16="http://schemas.microsoft.com/office/drawing/2014/main" id="{906FF0A2-404B-7D78-6B79-1468A17F02C8}"/>
                </a:ext>
              </a:extLst>
            </p:cNvPr>
            <p:cNvSpPr/>
            <p:nvPr/>
          </p:nvSpPr>
          <p:spPr>
            <a:xfrm>
              <a:off x="0" y="0"/>
              <a:ext cx="1729341" cy="283442"/>
            </a:xfrm>
            <a:custGeom>
              <a:avLst/>
              <a:gdLst/>
              <a:ahLst/>
              <a:cxnLst/>
              <a:rect l="l" t="t" r="r" b="b"/>
              <a:pathLst>
                <a:path w="1729341" h="283442">
                  <a:moveTo>
                    <a:pt x="60133" y="0"/>
                  </a:moveTo>
                  <a:lnTo>
                    <a:pt x="1669208" y="0"/>
                  </a:lnTo>
                  <a:cubicBezTo>
                    <a:pt x="1702419" y="0"/>
                    <a:pt x="1729341" y="26922"/>
                    <a:pt x="1729341" y="60133"/>
                  </a:cubicBezTo>
                  <a:lnTo>
                    <a:pt x="1729341" y="223310"/>
                  </a:lnTo>
                  <a:cubicBezTo>
                    <a:pt x="1729341" y="256520"/>
                    <a:pt x="1702419" y="283442"/>
                    <a:pt x="1669208" y="283442"/>
                  </a:cubicBezTo>
                  <a:lnTo>
                    <a:pt x="60133" y="283442"/>
                  </a:lnTo>
                  <a:cubicBezTo>
                    <a:pt x="26922" y="283442"/>
                    <a:pt x="0" y="256520"/>
                    <a:pt x="0" y="223310"/>
                  </a:cubicBezTo>
                  <a:lnTo>
                    <a:pt x="0" y="60133"/>
                  </a:lnTo>
                  <a:cubicBezTo>
                    <a:pt x="0" y="26922"/>
                    <a:pt x="26922" y="0"/>
                    <a:pt x="60133" y="0"/>
                  </a:cubicBezTo>
                  <a:close/>
                </a:path>
              </a:pathLst>
            </a:custGeom>
            <a:gradFill rotWithShape="1">
              <a:gsLst>
                <a:gs pos="0">
                  <a:srgbClr val="000000">
                    <a:alpha val="100000"/>
                  </a:srgbClr>
                </a:gs>
                <a:gs pos="100000">
                  <a:srgbClr val="3533CD">
                    <a:alpha val="100000"/>
                  </a:srgbClr>
                </a:gs>
              </a:gsLst>
              <a:lin ang="0"/>
            </a:gradFill>
          </p:spPr>
          <p:txBody>
            <a:bodyPr/>
            <a:lstStyle/>
            <a:p>
              <a:endParaRPr lang="ro-RO"/>
            </a:p>
          </p:txBody>
        </p:sp>
        <p:sp>
          <p:nvSpPr>
            <p:cNvPr id="17" name="TextBox 11">
              <a:extLst>
                <a:ext uri="{FF2B5EF4-FFF2-40B4-BE49-F238E27FC236}">
                  <a16:creationId xmlns:a16="http://schemas.microsoft.com/office/drawing/2014/main" id="{C33EBA25-130A-8FEA-7206-047AB7C0C7D9}"/>
                </a:ext>
              </a:extLst>
            </p:cNvPr>
            <p:cNvSpPr txBox="1"/>
            <p:nvPr/>
          </p:nvSpPr>
          <p:spPr>
            <a:xfrm>
              <a:off x="0" y="0"/>
              <a:ext cx="1729341" cy="283442"/>
            </a:xfrm>
            <a:prstGeom prst="rect">
              <a:avLst/>
            </a:prstGeom>
          </p:spPr>
          <p:txBody>
            <a:bodyPr lIns="50800" tIns="50800" rIns="50800" bIns="50800" rtlCol="0" anchor="ctr"/>
            <a:lstStyle/>
            <a:p>
              <a:pPr algn="ctr">
                <a:lnSpc>
                  <a:spcPts val="2760"/>
                </a:lnSpc>
              </a:pPr>
              <a:r>
                <a:rPr lang="en-US" sz="2300" dirty="0">
                  <a:solidFill>
                    <a:schemeClr val="bg1"/>
                  </a:solidFill>
                  <a:latin typeface="Michroma"/>
                  <a:ea typeface="Michroma"/>
                  <a:cs typeface="Michroma"/>
                  <a:sym typeface="Michroma"/>
                  <a:hlinkClick r:id="rId8">
                    <a:extLst>
                      <a:ext uri="{A12FA001-AC4F-418D-AE19-62706E023703}">
                        <ahyp:hlinkClr xmlns:ahyp="http://schemas.microsoft.com/office/drawing/2018/hyperlinkcolor" val="tx"/>
                      </a:ext>
                    </a:extLst>
                  </a:hlinkClick>
                </a:rPr>
                <a:t>Demo Playlist</a:t>
              </a:r>
              <a:endParaRPr lang="en-US" sz="2300" dirty="0">
                <a:solidFill>
                  <a:schemeClr val="bg1"/>
                </a:solidFill>
                <a:latin typeface="Michroma"/>
                <a:ea typeface="Michroma"/>
                <a:cs typeface="Michroma"/>
                <a:sym typeface="Michroma"/>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76069" y="2209800"/>
            <a:ext cx="8190560" cy="2038350"/>
          </a:xfrm>
          <a:prstGeom prst="rect">
            <a:avLst/>
          </a:prstGeom>
        </p:spPr>
        <p:txBody>
          <a:bodyPr lIns="0" tIns="0" rIns="0" bIns="0" rtlCol="0" anchor="t">
            <a:spAutoFit/>
          </a:bodyPr>
          <a:lstStyle/>
          <a:p>
            <a:pPr algn="l">
              <a:lnSpc>
                <a:spcPts val="8040"/>
              </a:lnSpc>
            </a:pPr>
            <a:r>
              <a:rPr lang="en-US" sz="6700">
                <a:solidFill>
                  <a:srgbClr val="000000"/>
                </a:solidFill>
                <a:latin typeface="Michroma"/>
                <a:ea typeface="Michroma"/>
                <a:cs typeface="Michroma"/>
                <a:sym typeface="Michroma"/>
              </a:rPr>
              <a:t>Presentation Structure</a:t>
            </a:r>
          </a:p>
        </p:txBody>
      </p:sp>
      <p:grpSp>
        <p:nvGrpSpPr>
          <p:cNvPr id="3" name="Group 3"/>
          <p:cNvGrpSpPr/>
          <p:nvPr/>
        </p:nvGrpSpPr>
        <p:grpSpPr>
          <a:xfrm>
            <a:off x="1876069" y="4676775"/>
            <a:ext cx="7495334" cy="519589"/>
            <a:chOff x="0" y="0"/>
            <a:chExt cx="9993778" cy="692785"/>
          </a:xfrm>
        </p:grpSpPr>
        <p:sp>
          <p:nvSpPr>
            <p:cNvPr id="4" name="TextBox 4"/>
            <p:cNvSpPr txBox="1"/>
            <p:nvPr/>
          </p:nvSpPr>
          <p:spPr>
            <a:xfrm>
              <a:off x="0" y="25400"/>
              <a:ext cx="1030472" cy="457200"/>
            </a:xfrm>
            <a:prstGeom prst="rect">
              <a:avLst/>
            </a:prstGeom>
          </p:spPr>
          <p:txBody>
            <a:bodyPr lIns="0" tIns="0" rIns="0" bIns="0" rtlCol="0" anchor="t">
              <a:spAutoFit/>
            </a:bodyPr>
            <a:lstStyle/>
            <a:p>
              <a:pPr algn="ctr">
                <a:lnSpc>
                  <a:spcPts val="2760"/>
                </a:lnSpc>
              </a:pPr>
              <a:r>
                <a:rPr lang="en-US" sz="2300">
                  <a:solidFill>
                    <a:srgbClr val="000000"/>
                  </a:solidFill>
                  <a:latin typeface="Michroma"/>
                  <a:ea typeface="Michroma"/>
                  <a:cs typeface="Michroma"/>
                  <a:sym typeface="Michroma"/>
                </a:rPr>
                <a:t>01</a:t>
              </a:r>
            </a:p>
          </p:txBody>
        </p:sp>
        <p:sp>
          <p:nvSpPr>
            <p:cNvPr id="5" name="TextBox 5"/>
            <p:cNvSpPr txBox="1"/>
            <p:nvPr/>
          </p:nvSpPr>
          <p:spPr>
            <a:xfrm>
              <a:off x="1512506" y="-63500"/>
              <a:ext cx="8481273" cy="685800"/>
            </a:xfrm>
            <a:prstGeom prst="rect">
              <a:avLst/>
            </a:prstGeom>
          </p:spPr>
          <p:txBody>
            <a:bodyPr lIns="0" tIns="0" rIns="0" bIns="0" rtlCol="0" anchor="t">
              <a:spAutoFit/>
            </a:bodyPr>
            <a:lstStyle/>
            <a:p>
              <a:pPr algn="l">
                <a:lnSpc>
                  <a:spcPts val="3900"/>
                </a:lnSpc>
              </a:pPr>
              <a:r>
                <a:rPr lang="en-US" sz="3000">
                  <a:solidFill>
                    <a:srgbClr val="000000"/>
                  </a:solidFill>
                  <a:latin typeface="Telegraf"/>
                  <a:ea typeface="Telegraf"/>
                  <a:cs typeface="Telegraf"/>
                  <a:sym typeface="Telegraf"/>
                </a:rPr>
                <a:t>Introduction</a:t>
              </a:r>
            </a:p>
          </p:txBody>
        </p:sp>
      </p:grpSp>
      <p:grpSp>
        <p:nvGrpSpPr>
          <p:cNvPr id="6" name="Group 6"/>
          <p:cNvGrpSpPr/>
          <p:nvPr/>
        </p:nvGrpSpPr>
        <p:grpSpPr>
          <a:xfrm>
            <a:off x="1876069" y="6273165"/>
            <a:ext cx="7495334" cy="457200"/>
            <a:chOff x="0" y="0"/>
            <a:chExt cx="9993778" cy="609600"/>
          </a:xfrm>
        </p:grpSpPr>
        <p:sp>
          <p:nvSpPr>
            <p:cNvPr id="7" name="TextBox 7"/>
            <p:cNvSpPr txBox="1"/>
            <p:nvPr/>
          </p:nvSpPr>
          <p:spPr>
            <a:xfrm>
              <a:off x="0" y="12700"/>
              <a:ext cx="1030472" cy="457200"/>
            </a:xfrm>
            <a:prstGeom prst="rect">
              <a:avLst/>
            </a:prstGeom>
          </p:spPr>
          <p:txBody>
            <a:bodyPr lIns="0" tIns="0" rIns="0" bIns="0" rtlCol="0" anchor="t">
              <a:spAutoFit/>
            </a:bodyPr>
            <a:lstStyle/>
            <a:p>
              <a:pPr algn="ctr">
                <a:lnSpc>
                  <a:spcPts val="2760"/>
                </a:lnSpc>
              </a:pPr>
              <a:r>
                <a:rPr lang="en-US" sz="2300">
                  <a:solidFill>
                    <a:srgbClr val="000000"/>
                  </a:solidFill>
                  <a:latin typeface="Michroma"/>
                  <a:ea typeface="Michroma"/>
                  <a:cs typeface="Michroma"/>
                  <a:sym typeface="Michroma"/>
                </a:rPr>
                <a:t>02</a:t>
              </a:r>
            </a:p>
          </p:txBody>
        </p:sp>
        <p:sp>
          <p:nvSpPr>
            <p:cNvPr id="8" name="TextBox 8"/>
            <p:cNvSpPr txBox="1"/>
            <p:nvPr/>
          </p:nvSpPr>
          <p:spPr>
            <a:xfrm>
              <a:off x="1512506" y="-76200"/>
              <a:ext cx="8481273" cy="685800"/>
            </a:xfrm>
            <a:prstGeom prst="rect">
              <a:avLst/>
            </a:prstGeom>
          </p:spPr>
          <p:txBody>
            <a:bodyPr lIns="0" tIns="0" rIns="0" bIns="0" rtlCol="0" anchor="t">
              <a:spAutoFit/>
            </a:bodyPr>
            <a:lstStyle/>
            <a:p>
              <a:pPr algn="l">
                <a:lnSpc>
                  <a:spcPts val="3900"/>
                </a:lnSpc>
              </a:pPr>
              <a:r>
                <a:rPr lang="en-US" sz="3000">
                  <a:solidFill>
                    <a:srgbClr val="000000"/>
                  </a:solidFill>
                  <a:latin typeface="Telegraf"/>
                  <a:ea typeface="Telegraf"/>
                  <a:cs typeface="Telegraf"/>
                  <a:sym typeface="Telegraf"/>
                </a:rPr>
                <a:t>Features + Demos</a:t>
              </a:r>
            </a:p>
          </p:txBody>
        </p:sp>
      </p:grpSp>
      <p:grpSp>
        <p:nvGrpSpPr>
          <p:cNvPr id="9" name="Group 9"/>
          <p:cNvGrpSpPr/>
          <p:nvPr/>
        </p:nvGrpSpPr>
        <p:grpSpPr>
          <a:xfrm>
            <a:off x="1876069" y="8050530"/>
            <a:ext cx="7495336" cy="476669"/>
            <a:chOff x="0" y="-76200"/>
            <a:chExt cx="9993780" cy="635559"/>
          </a:xfrm>
        </p:grpSpPr>
        <p:sp>
          <p:nvSpPr>
            <p:cNvPr id="10" name="TextBox 10"/>
            <p:cNvSpPr txBox="1"/>
            <p:nvPr/>
          </p:nvSpPr>
          <p:spPr>
            <a:xfrm>
              <a:off x="1512507" y="-76200"/>
              <a:ext cx="8481273" cy="635559"/>
            </a:xfrm>
            <a:prstGeom prst="rect">
              <a:avLst/>
            </a:prstGeom>
          </p:spPr>
          <p:txBody>
            <a:bodyPr lIns="0" tIns="0" rIns="0" bIns="0" rtlCol="0" anchor="t">
              <a:spAutoFit/>
            </a:bodyPr>
            <a:lstStyle/>
            <a:p>
              <a:pPr algn="l">
                <a:lnSpc>
                  <a:spcPts val="3900"/>
                </a:lnSpc>
              </a:pPr>
              <a:r>
                <a:rPr lang="en-US" sz="3000" dirty="0">
                  <a:solidFill>
                    <a:srgbClr val="000000"/>
                  </a:solidFill>
                  <a:latin typeface="Telegraf"/>
                  <a:ea typeface="Telegraf"/>
                  <a:cs typeface="Telegraf"/>
                  <a:sym typeface="Telegraf"/>
                </a:rPr>
                <a:t>Documentation</a:t>
              </a:r>
            </a:p>
          </p:txBody>
        </p:sp>
        <p:sp>
          <p:nvSpPr>
            <p:cNvPr id="11" name="TextBox 11"/>
            <p:cNvSpPr txBox="1"/>
            <p:nvPr/>
          </p:nvSpPr>
          <p:spPr>
            <a:xfrm>
              <a:off x="0" y="12700"/>
              <a:ext cx="1030472" cy="457200"/>
            </a:xfrm>
            <a:prstGeom prst="rect">
              <a:avLst/>
            </a:prstGeom>
          </p:spPr>
          <p:txBody>
            <a:bodyPr lIns="0" tIns="0" rIns="0" bIns="0" rtlCol="0" anchor="t">
              <a:spAutoFit/>
            </a:bodyPr>
            <a:lstStyle/>
            <a:p>
              <a:pPr algn="ctr">
                <a:lnSpc>
                  <a:spcPts val="2760"/>
                </a:lnSpc>
              </a:pPr>
              <a:r>
                <a:rPr lang="en-US" sz="2300">
                  <a:solidFill>
                    <a:srgbClr val="000000"/>
                  </a:solidFill>
                  <a:latin typeface="Michroma"/>
                  <a:ea typeface="Michroma"/>
                  <a:cs typeface="Michroma"/>
                  <a:sym typeface="Michroma"/>
                </a:rPr>
                <a:t>03</a:t>
              </a:r>
            </a:p>
          </p:txBody>
        </p:sp>
      </p:grpSp>
      <p:sp>
        <p:nvSpPr>
          <p:cNvPr id="12" name="AutoShape 12"/>
          <p:cNvSpPr/>
          <p:nvPr/>
        </p:nvSpPr>
        <p:spPr>
          <a:xfrm>
            <a:off x="1948577" y="5579745"/>
            <a:ext cx="7422826" cy="0"/>
          </a:xfrm>
          <a:prstGeom prst="line">
            <a:avLst/>
          </a:prstGeom>
          <a:ln w="9525" cap="rnd">
            <a:solidFill>
              <a:srgbClr val="000000"/>
            </a:solidFill>
            <a:prstDash val="solid"/>
            <a:headEnd type="none" w="sm" len="sm"/>
            <a:tailEnd type="none" w="sm" len="sm"/>
          </a:ln>
        </p:spPr>
        <p:txBody>
          <a:bodyPr/>
          <a:lstStyle/>
          <a:p>
            <a:endParaRPr lang="ro-RO"/>
          </a:p>
        </p:txBody>
      </p:sp>
      <p:sp>
        <p:nvSpPr>
          <p:cNvPr id="13" name="AutoShape 13"/>
          <p:cNvSpPr/>
          <p:nvPr/>
        </p:nvSpPr>
        <p:spPr>
          <a:xfrm>
            <a:off x="1876069" y="7414260"/>
            <a:ext cx="7422826" cy="0"/>
          </a:xfrm>
          <a:prstGeom prst="line">
            <a:avLst/>
          </a:prstGeom>
          <a:ln w="9525" cap="rnd">
            <a:solidFill>
              <a:srgbClr val="000000"/>
            </a:solidFill>
            <a:prstDash val="solid"/>
            <a:headEnd type="none" w="sm" len="sm"/>
            <a:tailEnd type="none" w="sm" len="sm"/>
          </a:ln>
        </p:spPr>
        <p:txBody>
          <a:bodyPr/>
          <a:lstStyle/>
          <a:p>
            <a:endParaRPr lang="ro-RO"/>
          </a:p>
        </p:txBody>
      </p:sp>
      <p:sp>
        <p:nvSpPr>
          <p:cNvPr id="14" name="AutoShape 14"/>
          <p:cNvSpPr/>
          <p:nvPr/>
        </p:nvSpPr>
        <p:spPr>
          <a:xfrm>
            <a:off x="1948577" y="9248775"/>
            <a:ext cx="7422826" cy="0"/>
          </a:xfrm>
          <a:prstGeom prst="line">
            <a:avLst/>
          </a:prstGeom>
          <a:ln w="9525" cap="rnd">
            <a:solidFill>
              <a:srgbClr val="000000"/>
            </a:solidFill>
            <a:prstDash val="solid"/>
            <a:headEnd type="none" w="sm" len="sm"/>
            <a:tailEnd type="none" w="sm" len="sm"/>
          </a:ln>
        </p:spPr>
        <p:txBody>
          <a:bodyPr/>
          <a:lstStyle/>
          <a:p>
            <a:endParaRPr lang="ro-RO"/>
          </a:p>
        </p:txBody>
      </p:sp>
      <p:sp>
        <p:nvSpPr>
          <p:cNvPr id="15" name="Freeform 15"/>
          <p:cNvSpPr/>
          <p:nvPr/>
        </p:nvSpPr>
        <p:spPr>
          <a:xfrm>
            <a:off x="11307136" y="124015"/>
            <a:ext cx="6247225" cy="6377750"/>
          </a:xfrm>
          <a:custGeom>
            <a:avLst/>
            <a:gdLst/>
            <a:ahLst/>
            <a:cxnLst/>
            <a:rect l="l" t="t" r="r" b="b"/>
            <a:pathLst>
              <a:path w="6247225" h="6377750">
                <a:moveTo>
                  <a:pt x="0" y="0"/>
                </a:moveTo>
                <a:lnTo>
                  <a:pt x="6247226" y="0"/>
                </a:lnTo>
                <a:lnTo>
                  <a:pt x="6247226" y="6377750"/>
                </a:lnTo>
                <a:lnTo>
                  <a:pt x="0" y="6377750"/>
                </a:lnTo>
                <a:lnTo>
                  <a:pt x="0" y="0"/>
                </a:lnTo>
                <a:close/>
              </a:path>
            </a:pathLst>
          </a:custGeom>
          <a:blipFill>
            <a:blip r:embed="rId2"/>
            <a:stretch>
              <a:fillRect l="-298" r="-1790"/>
            </a:stretch>
          </a:blipFill>
        </p:spPr>
        <p:txBody>
          <a:bodyPr/>
          <a:lstStyle/>
          <a:p>
            <a:endParaRPr lang="ro-RO"/>
          </a:p>
        </p:txBody>
      </p:sp>
      <p:sp>
        <p:nvSpPr>
          <p:cNvPr id="16" name="Freeform 16"/>
          <p:cNvSpPr/>
          <p:nvPr/>
        </p:nvSpPr>
        <p:spPr>
          <a:xfrm rot="-1804033">
            <a:off x="9593493" y="5704443"/>
            <a:ext cx="12649512" cy="8222182"/>
          </a:xfrm>
          <a:custGeom>
            <a:avLst/>
            <a:gdLst/>
            <a:ahLst/>
            <a:cxnLst/>
            <a:rect l="l" t="t" r="r" b="b"/>
            <a:pathLst>
              <a:path w="12649512" h="8222182">
                <a:moveTo>
                  <a:pt x="0" y="0"/>
                </a:moveTo>
                <a:lnTo>
                  <a:pt x="12649511" y="0"/>
                </a:lnTo>
                <a:lnTo>
                  <a:pt x="12649511" y="8222183"/>
                </a:lnTo>
                <a:lnTo>
                  <a:pt x="0" y="8222183"/>
                </a:lnTo>
                <a:lnTo>
                  <a:pt x="0" y="0"/>
                </a:lnTo>
                <a:close/>
              </a:path>
            </a:pathLst>
          </a:custGeom>
          <a:blipFill>
            <a:blip r:embed="rId3"/>
            <a:stretch>
              <a:fillRect/>
            </a:stretch>
          </a:blipFill>
        </p:spPr>
        <p:txBody>
          <a:bodyPr/>
          <a:lstStyle/>
          <a:p>
            <a:endParaRPr lang="ro-RO"/>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3509197" y="4804596"/>
            <a:ext cx="10964807" cy="0"/>
          </a:xfrm>
          <a:prstGeom prst="line">
            <a:avLst/>
          </a:prstGeom>
          <a:ln w="9525" cap="rnd">
            <a:solidFill>
              <a:srgbClr val="000000"/>
            </a:solidFill>
            <a:prstDash val="solid"/>
            <a:headEnd type="none" w="sm" len="sm"/>
            <a:tailEnd type="none" w="sm" len="sm"/>
          </a:ln>
        </p:spPr>
        <p:txBody>
          <a:bodyPr/>
          <a:lstStyle/>
          <a:p>
            <a:endParaRPr lang="ro-RO"/>
          </a:p>
        </p:txBody>
      </p:sp>
      <p:sp>
        <p:nvSpPr>
          <p:cNvPr id="3" name="TextBox 3"/>
          <p:cNvSpPr txBox="1"/>
          <p:nvPr/>
        </p:nvSpPr>
        <p:spPr>
          <a:xfrm>
            <a:off x="17259300" y="9705746"/>
            <a:ext cx="772854" cy="342900"/>
          </a:xfrm>
          <a:prstGeom prst="rect">
            <a:avLst/>
          </a:prstGeom>
        </p:spPr>
        <p:txBody>
          <a:bodyPr lIns="0" tIns="0" rIns="0" bIns="0" rtlCol="0" anchor="t">
            <a:spAutoFit/>
          </a:bodyPr>
          <a:lstStyle/>
          <a:p>
            <a:pPr algn="ctr">
              <a:lnSpc>
                <a:spcPts val="2760"/>
              </a:lnSpc>
            </a:pPr>
            <a:r>
              <a:rPr lang="en-US" sz="2300">
                <a:solidFill>
                  <a:srgbClr val="000000"/>
                </a:solidFill>
                <a:latin typeface="Michroma"/>
                <a:ea typeface="Michroma"/>
                <a:cs typeface="Michroma"/>
                <a:sym typeface="Michroma"/>
              </a:rPr>
              <a:t>01</a:t>
            </a:r>
          </a:p>
        </p:txBody>
      </p:sp>
      <p:sp>
        <p:nvSpPr>
          <p:cNvPr id="4" name="Freeform 4"/>
          <p:cNvSpPr/>
          <p:nvPr/>
        </p:nvSpPr>
        <p:spPr>
          <a:xfrm>
            <a:off x="9144000" y="751783"/>
            <a:ext cx="9276655" cy="8953964"/>
          </a:xfrm>
          <a:custGeom>
            <a:avLst/>
            <a:gdLst/>
            <a:ahLst/>
            <a:cxnLst/>
            <a:rect l="l" t="t" r="r" b="b"/>
            <a:pathLst>
              <a:path w="9276655" h="8953964">
                <a:moveTo>
                  <a:pt x="0" y="0"/>
                </a:moveTo>
                <a:lnTo>
                  <a:pt x="9276655" y="0"/>
                </a:lnTo>
                <a:lnTo>
                  <a:pt x="9276655" y="8953963"/>
                </a:lnTo>
                <a:lnTo>
                  <a:pt x="0" y="8953963"/>
                </a:lnTo>
                <a:lnTo>
                  <a:pt x="0" y="0"/>
                </a:lnTo>
                <a:close/>
              </a:path>
            </a:pathLst>
          </a:custGeom>
          <a:blipFill>
            <a:blip r:embed="rId2"/>
            <a:stretch>
              <a:fillRect l="-293" b="-3907"/>
            </a:stretch>
          </a:blipFill>
        </p:spPr>
        <p:txBody>
          <a:bodyPr/>
          <a:lstStyle/>
          <a:p>
            <a:endParaRPr lang="ro-RO"/>
          </a:p>
        </p:txBody>
      </p:sp>
      <p:sp>
        <p:nvSpPr>
          <p:cNvPr id="5" name="TextBox 5"/>
          <p:cNvSpPr txBox="1"/>
          <p:nvPr/>
        </p:nvSpPr>
        <p:spPr>
          <a:xfrm>
            <a:off x="1028700" y="4210050"/>
            <a:ext cx="6892136" cy="1828800"/>
          </a:xfrm>
          <a:prstGeom prst="rect">
            <a:avLst/>
          </a:prstGeom>
        </p:spPr>
        <p:txBody>
          <a:bodyPr lIns="0" tIns="0" rIns="0" bIns="0" rtlCol="0" anchor="t">
            <a:spAutoFit/>
          </a:bodyPr>
          <a:lstStyle/>
          <a:p>
            <a:pPr algn="l">
              <a:lnSpc>
                <a:spcPts val="3599"/>
              </a:lnSpc>
            </a:pPr>
            <a:r>
              <a:rPr lang="en-US" sz="2999">
                <a:solidFill>
                  <a:srgbClr val="000000"/>
                </a:solidFill>
                <a:latin typeface="Telegraf"/>
                <a:ea typeface="Telegraf"/>
                <a:cs typeface="Telegraf"/>
                <a:sym typeface="Telegraf"/>
              </a:rPr>
              <a:t>Accord is a </a:t>
            </a:r>
            <a:r>
              <a:rPr lang="en-US" sz="2999">
                <a:solidFill>
                  <a:srgbClr val="393BE4"/>
                </a:solidFill>
                <a:latin typeface="Telegraf"/>
                <a:ea typeface="Telegraf"/>
                <a:cs typeface="Telegraf"/>
                <a:sym typeface="Telegraf"/>
              </a:rPr>
              <a:t>project management tool</a:t>
            </a:r>
            <a:r>
              <a:rPr lang="en-US" sz="2999">
                <a:solidFill>
                  <a:srgbClr val="000000"/>
                </a:solidFill>
                <a:latin typeface="Telegraf"/>
                <a:ea typeface="Telegraf"/>
                <a:cs typeface="Telegraf"/>
                <a:sym typeface="Telegraf"/>
              </a:rPr>
              <a:t> based on the standards of the Project Management Institute in the PMBOK Guide 6th edition.</a:t>
            </a:r>
          </a:p>
        </p:txBody>
      </p:sp>
      <p:sp>
        <p:nvSpPr>
          <p:cNvPr id="6" name="TextBox 6"/>
          <p:cNvSpPr txBox="1"/>
          <p:nvPr/>
        </p:nvSpPr>
        <p:spPr>
          <a:xfrm>
            <a:off x="1028700" y="6475260"/>
            <a:ext cx="7582504" cy="2977354"/>
          </a:xfrm>
          <a:prstGeom prst="rect">
            <a:avLst/>
          </a:prstGeom>
        </p:spPr>
        <p:txBody>
          <a:bodyPr lIns="0" tIns="0" rIns="0" bIns="0" rtlCol="0" anchor="t">
            <a:spAutoFit/>
          </a:bodyPr>
          <a:lstStyle/>
          <a:p>
            <a:pPr algn="l">
              <a:lnSpc>
                <a:spcPts val="3900"/>
              </a:lnSpc>
              <a:spcBef>
                <a:spcPct val="0"/>
              </a:spcBef>
            </a:pPr>
            <a:r>
              <a:rPr lang="en-US" sz="3000" dirty="0">
                <a:solidFill>
                  <a:srgbClr val="000000"/>
                </a:solidFill>
                <a:latin typeface="Telegraf"/>
                <a:ea typeface="Telegraf"/>
                <a:cs typeface="Telegraf"/>
                <a:sym typeface="Telegraf"/>
              </a:rPr>
              <a:t>Accord uses </a:t>
            </a:r>
            <a:r>
              <a:rPr lang="en-US" sz="3000" dirty="0">
                <a:solidFill>
                  <a:srgbClr val="393BE4"/>
                </a:solidFill>
                <a:latin typeface="Telegraf"/>
                <a:ea typeface="Telegraf"/>
                <a:cs typeface="Telegraf"/>
                <a:sym typeface="Telegraf"/>
              </a:rPr>
              <a:t>role-based dashboards </a:t>
            </a:r>
            <a:r>
              <a:rPr lang="en-US" sz="3000" dirty="0">
                <a:solidFill>
                  <a:srgbClr val="000000"/>
                </a:solidFill>
                <a:latin typeface="Telegraf"/>
                <a:ea typeface="Telegraf"/>
                <a:cs typeface="Telegraf"/>
                <a:sym typeface="Telegraf"/>
              </a:rPr>
              <a:t>that dynamically adjust the interface and available functionalities based on the user's assigned role (Project Manager, Team Leader, Participant, Admin, Stakeholder).</a:t>
            </a:r>
          </a:p>
        </p:txBody>
      </p:sp>
      <p:sp>
        <p:nvSpPr>
          <p:cNvPr id="7" name="TextBox 7"/>
          <p:cNvSpPr txBox="1"/>
          <p:nvPr/>
        </p:nvSpPr>
        <p:spPr>
          <a:xfrm>
            <a:off x="1028700" y="1742799"/>
            <a:ext cx="6892136" cy="1811020"/>
          </a:xfrm>
          <a:prstGeom prst="rect">
            <a:avLst/>
          </a:prstGeom>
        </p:spPr>
        <p:txBody>
          <a:bodyPr lIns="0" tIns="0" rIns="0" bIns="0" rtlCol="0" anchor="t">
            <a:spAutoFit/>
          </a:bodyPr>
          <a:lstStyle/>
          <a:p>
            <a:pPr algn="l">
              <a:lnSpc>
                <a:spcPts val="7279"/>
              </a:lnSpc>
            </a:pPr>
            <a:r>
              <a:rPr lang="en-US" sz="5199">
                <a:solidFill>
                  <a:srgbClr val="000000"/>
                </a:solidFill>
                <a:latin typeface="Michroma"/>
                <a:ea typeface="Michroma"/>
                <a:cs typeface="Michroma"/>
                <a:sym typeface="Michroma"/>
              </a:rPr>
              <a:t>Section 1: 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975" y="-456403"/>
            <a:ext cx="18609951" cy="11199807"/>
          </a:xfrm>
          <a:custGeom>
            <a:avLst/>
            <a:gdLst/>
            <a:ahLst/>
            <a:cxnLst/>
            <a:rect l="l" t="t" r="r" b="b"/>
            <a:pathLst>
              <a:path w="18609951" h="11199807">
                <a:moveTo>
                  <a:pt x="0" y="0"/>
                </a:moveTo>
                <a:lnTo>
                  <a:pt x="18609950" y="0"/>
                </a:lnTo>
                <a:lnTo>
                  <a:pt x="18609950" y="11199806"/>
                </a:lnTo>
                <a:lnTo>
                  <a:pt x="0" y="111998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ro-RO"/>
          </a:p>
        </p:txBody>
      </p:sp>
      <p:sp>
        <p:nvSpPr>
          <p:cNvPr id="3" name="Freeform 3"/>
          <p:cNvSpPr/>
          <p:nvPr/>
        </p:nvSpPr>
        <p:spPr>
          <a:xfrm rot="-1168970">
            <a:off x="7712889" y="5383748"/>
            <a:ext cx="14151146" cy="9198245"/>
          </a:xfrm>
          <a:custGeom>
            <a:avLst/>
            <a:gdLst/>
            <a:ahLst/>
            <a:cxnLst/>
            <a:rect l="l" t="t" r="r" b="b"/>
            <a:pathLst>
              <a:path w="14151146" h="9198245">
                <a:moveTo>
                  <a:pt x="0" y="0"/>
                </a:moveTo>
                <a:lnTo>
                  <a:pt x="14151146" y="0"/>
                </a:lnTo>
                <a:lnTo>
                  <a:pt x="14151146" y="9198245"/>
                </a:lnTo>
                <a:lnTo>
                  <a:pt x="0" y="9198245"/>
                </a:lnTo>
                <a:lnTo>
                  <a:pt x="0" y="0"/>
                </a:lnTo>
                <a:close/>
              </a:path>
            </a:pathLst>
          </a:custGeom>
          <a:blipFill>
            <a:blip r:embed="rId4">
              <a:alphaModFix amt="67000"/>
            </a:blip>
            <a:stretch>
              <a:fillRect/>
            </a:stretch>
          </a:blipFill>
        </p:spPr>
        <p:txBody>
          <a:bodyPr/>
          <a:lstStyle/>
          <a:p>
            <a:endParaRPr lang="ro-RO"/>
          </a:p>
        </p:txBody>
      </p:sp>
      <p:sp>
        <p:nvSpPr>
          <p:cNvPr id="4" name="AutoShape 4"/>
          <p:cNvSpPr/>
          <p:nvPr/>
        </p:nvSpPr>
        <p:spPr>
          <a:xfrm>
            <a:off x="1028700" y="2771584"/>
            <a:ext cx="10462746" cy="1031250"/>
          </a:xfrm>
          <a:prstGeom prst="rect">
            <a:avLst/>
          </a:prstGeom>
          <a:solidFill>
            <a:srgbClr val="133C75"/>
          </a:solidFill>
        </p:spPr>
        <p:txBody>
          <a:bodyPr/>
          <a:lstStyle/>
          <a:p>
            <a:endParaRPr lang="ro-RO"/>
          </a:p>
        </p:txBody>
      </p:sp>
      <p:sp>
        <p:nvSpPr>
          <p:cNvPr id="5" name="AutoShape 5"/>
          <p:cNvSpPr/>
          <p:nvPr/>
        </p:nvSpPr>
        <p:spPr>
          <a:xfrm>
            <a:off x="1028700" y="2762059"/>
            <a:ext cx="10462746" cy="0"/>
          </a:xfrm>
          <a:prstGeom prst="line">
            <a:avLst/>
          </a:prstGeom>
          <a:ln w="9525" cap="rnd">
            <a:solidFill>
              <a:srgbClr val="76B5F6"/>
            </a:solidFill>
            <a:prstDash val="solid"/>
            <a:headEnd type="none" w="sm" len="sm"/>
            <a:tailEnd type="none" w="sm" len="sm"/>
          </a:ln>
        </p:spPr>
        <p:txBody>
          <a:bodyPr/>
          <a:lstStyle/>
          <a:p>
            <a:endParaRPr lang="ro-RO"/>
          </a:p>
        </p:txBody>
      </p:sp>
      <p:sp>
        <p:nvSpPr>
          <p:cNvPr id="6" name="TextBox 6"/>
          <p:cNvSpPr txBox="1"/>
          <p:nvPr/>
        </p:nvSpPr>
        <p:spPr>
          <a:xfrm>
            <a:off x="1390675" y="3005555"/>
            <a:ext cx="9379881" cy="552006"/>
          </a:xfrm>
          <a:prstGeom prst="rect">
            <a:avLst/>
          </a:prstGeom>
        </p:spPr>
        <p:txBody>
          <a:bodyPr lIns="0" tIns="0" rIns="0" bIns="0" rtlCol="0" anchor="t">
            <a:spAutoFit/>
          </a:bodyPr>
          <a:lstStyle/>
          <a:p>
            <a:pPr marL="0" lvl="0" indent="0" algn="l">
              <a:lnSpc>
                <a:spcPts val="3948"/>
              </a:lnSpc>
            </a:pPr>
            <a:r>
              <a:rPr lang="en-US" sz="3725" b="1">
                <a:solidFill>
                  <a:srgbClr val="FFFFFF"/>
                </a:solidFill>
                <a:latin typeface="Telegraf Medium"/>
                <a:ea typeface="Telegraf Medium"/>
                <a:cs typeface="Telegraf Medium"/>
                <a:sym typeface="Telegraf Medium"/>
              </a:rPr>
              <a:t>Section 2:</a:t>
            </a:r>
          </a:p>
        </p:txBody>
      </p:sp>
      <p:sp>
        <p:nvSpPr>
          <p:cNvPr id="7" name="TextBox 7"/>
          <p:cNvSpPr txBox="1"/>
          <p:nvPr/>
        </p:nvSpPr>
        <p:spPr>
          <a:xfrm>
            <a:off x="1028700" y="4755180"/>
            <a:ext cx="10462746" cy="2095500"/>
          </a:xfrm>
          <a:prstGeom prst="rect">
            <a:avLst/>
          </a:prstGeom>
        </p:spPr>
        <p:txBody>
          <a:bodyPr lIns="0" tIns="0" rIns="0" bIns="0" rtlCol="0" anchor="t">
            <a:spAutoFit/>
          </a:bodyPr>
          <a:lstStyle/>
          <a:p>
            <a:pPr algn="l">
              <a:lnSpc>
                <a:spcPts val="8280"/>
              </a:lnSpc>
            </a:pPr>
            <a:r>
              <a:rPr lang="en-US" sz="6900">
                <a:solidFill>
                  <a:srgbClr val="FFFFFF"/>
                </a:solidFill>
                <a:latin typeface="Michroma"/>
                <a:ea typeface="Michroma"/>
                <a:cs typeface="Michroma"/>
                <a:sym typeface="Michroma"/>
              </a:rPr>
              <a:t>Features and Demos</a:t>
            </a:r>
          </a:p>
        </p:txBody>
      </p:sp>
      <p:sp>
        <p:nvSpPr>
          <p:cNvPr id="8" name="AutoShape 8"/>
          <p:cNvSpPr/>
          <p:nvPr/>
        </p:nvSpPr>
        <p:spPr>
          <a:xfrm>
            <a:off x="1028700" y="3802835"/>
            <a:ext cx="10462746" cy="0"/>
          </a:xfrm>
          <a:prstGeom prst="line">
            <a:avLst/>
          </a:prstGeom>
          <a:ln w="9525" cap="rnd">
            <a:solidFill>
              <a:srgbClr val="76B5F6"/>
            </a:solidFill>
            <a:prstDash val="solid"/>
            <a:headEnd type="none" w="sm" len="sm"/>
            <a:tailEnd type="none" w="sm" len="sm"/>
          </a:ln>
        </p:spPr>
        <p:txBody>
          <a:bodyPr/>
          <a:lstStyle/>
          <a:p>
            <a:endParaRPr lang="ro-RO"/>
          </a:p>
        </p:txBody>
      </p:sp>
      <p:sp>
        <p:nvSpPr>
          <p:cNvPr id="9" name="AutoShape 9"/>
          <p:cNvSpPr/>
          <p:nvPr/>
        </p:nvSpPr>
        <p:spPr>
          <a:xfrm>
            <a:off x="1028700" y="8213688"/>
            <a:ext cx="10613473" cy="0"/>
          </a:xfrm>
          <a:prstGeom prst="line">
            <a:avLst/>
          </a:prstGeom>
          <a:ln w="9525" cap="rnd">
            <a:solidFill>
              <a:srgbClr val="76B5F6"/>
            </a:solidFill>
            <a:prstDash val="solid"/>
            <a:headEnd type="none" w="sm" len="sm"/>
            <a:tailEnd type="none" w="sm" len="sm"/>
          </a:ln>
        </p:spPr>
        <p:txBody>
          <a:bodyPr/>
          <a:lstStyle/>
          <a:p>
            <a:endParaRPr lang="ro-RO"/>
          </a:p>
        </p:txBody>
      </p:sp>
      <p:sp>
        <p:nvSpPr>
          <p:cNvPr id="10" name="TextBox 10"/>
          <p:cNvSpPr txBox="1"/>
          <p:nvPr/>
        </p:nvSpPr>
        <p:spPr>
          <a:xfrm>
            <a:off x="17259300" y="9705746"/>
            <a:ext cx="772854" cy="342900"/>
          </a:xfrm>
          <a:prstGeom prst="rect">
            <a:avLst/>
          </a:prstGeom>
        </p:spPr>
        <p:txBody>
          <a:bodyPr lIns="0" tIns="0" rIns="0" bIns="0" rtlCol="0" anchor="t">
            <a:spAutoFit/>
          </a:bodyPr>
          <a:lstStyle/>
          <a:p>
            <a:pPr algn="ctr">
              <a:lnSpc>
                <a:spcPts val="2760"/>
              </a:lnSpc>
            </a:pPr>
            <a:r>
              <a:rPr lang="en-US" sz="2300">
                <a:solidFill>
                  <a:srgbClr val="000000"/>
                </a:solidFill>
                <a:latin typeface="Michroma"/>
                <a:ea typeface="Michroma"/>
                <a:cs typeface="Michroma"/>
                <a:sym typeface="Michroma"/>
              </a:rPr>
              <a:t>02</a:t>
            </a:r>
          </a:p>
        </p:txBody>
      </p:sp>
      <p:sp>
        <p:nvSpPr>
          <p:cNvPr id="11" name="TextBox 11"/>
          <p:cNvSpPr txBox="1"/>
          <p:nvPr/>
        </p:nvSpPr>
        <p:spPr>
          <a:xfrm>
            <a:off x="1028700" y="8539188"/>
            <a:ext cx="16442315" cy="890334"/>
          </a:xfrm>
          <a:prstGeom prst="rect">
            <a:avLst/>
          </a:prstGeom>
        </p:spPr>
        <p:txBody>
          <a:bodyPr lIns="0" tIns="0" rIns="0" bIns="0" rtlCol="0" anchor="t">
            <a:spAutoFit/>
          </a:bodyPr>
          <a:lstStyle/>
          <a:p>
            <a:pPr marL="0" lvl="0" indent="0" algn="l">
              <a:lnSpc>
                <a:spcPts val="2229"/>
              </a:lnSpc>
            </a:pPr>
            <a:endParaRPr/>
          </a:p>
          <a:p>
            <a:pPr marL="0" lvl="0" indent="0" algn="l">
              <a:lnSpc>
                <a:spcPts val="2229"/>
              </a:lnSpc>
            </a:pPr>
            <a:r>
              <a:rPr lang="en-US" sz="2450" b="1" u="none">
                <a:solidFill>
                  <a:srgbClr val="FFFFFF"/>
                </a:solidFill>
                <a:latin typeface="Telegraf Medium"/>
                <a:ea typeface="Telegraf Medium"/>
                <a:cs typeface="Telegraf Medium"/>
                <a:sym typeface="Telegraf Medium"/>
              </a:rPr>
              <a:t>Login, Project Charter Creation + Approval, Team Management, Task Management, Risk Assessment, Budgeting, File Sharing, Discussion Boards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flipV="1">
            <a:off x="8611204" y="-1918547"/>
            <a:ext cx="151796" cy="12205546"/>
          </a:xfrm>
          <a:prstGeom prst="line">
            <a:avLst/>
          </a:prstGeom>
          <a:ln w="9525" cap="rnd">
            <a:solidFill>
              <a:srgbClr val="000000"/>
            </a:solidFill>
            <a:prstDash val="solid"/>
            <a:headEnd type="none" w="sm" len="sm"/>
            <a:tailEnd type="none" w="sm" len="sm"/>
          </a:ln>
        </p:spPr>
        <p:txBody>
          <a:bodyPr/>
          <a:lstStyle/>
          <a:p>
            <a:endParaRPr lang="ro-RO"/>
          </a:p>
        </p:txBody>
      </p:sp>
      <p:sp>
        <p:nvSpPr>
          <p:cNvPr id="3" name="TextBox 3"/>
          <p:cNvSpPr txBox="1"/>
          <p:nvPr/>
        </p:nvSpPr>
        <p:spPr>
          <a:xfrm>
            <a:off x="17259300" y="9705746"/>
            <a:ext cx="772854" cy="342900"/>
          </a:xfrm>
          <a:prstGeom prst="rect">
            <a:avLst/>
          </a:prstGeom>
        </p:spPr>
        <p:txBody>
          <a:bodyPr lIns="0" tIns="0" rIns="0" bIns="0" rtlCol="0" anchor="t">
            <a:spAutoFit/>
          </a:bodyPr>
          <a:lstStyle/>
          <a:p>
            <a:pPr algn="ctr">
              <a:lnSpc>
                <a:spcPts val="2760"/>
              </a:lnSpc>
            </a:pPr>
            <a:r>
              <a:rPr lang="en-US" sz="2300">
                <a:solidFill>
                  <a:srgbClr val="000000"/>
                </a:solidFill>
                <a:latin typeface="Michroma"/>
                <a:ea typeface="Michroma"/>
                <a:cs typeface="Michroma"/>
                <a:sym typeface="Michroma"/>
              </a:rPr>
              <a:t>02</a:t>
            </a:r>
          </a:p>
        </p:txBody>
      </p:sp>
      <p:sp>
        <p:nvSpPr>
          <p:cNvPr id="4" name="TextBox 4"/>
          <p:cNvSpPr txBox="1"/>
          <p:nvPr/>
        </p:nvSpPr>
        <p:spPr>
          <a:xfrm>
            <a:off x="1028700" y="3762375"/>
            <a:ext cx="6892136" cy="1381125"/>
          </a:xfrm>
          <a:prstGeom prst="rect">
            <a:avLst/>
          </a:prstGeom>
        </p:spPr>
        <p:txBody>
          <a:bodyPr lIns="0" tIns="0" rIns="0" bIns="0" rtlCol="0" anchor="t">
            <a:spAutoFit/>
          </a:bodyPr>
          <a:lstStyle/>
          <a:p>
            <a:pPr algn="l">
              <a:lnSpc>
                <a:spcPts val="3599"/>
              </a:lnSpc>
            </a:pPr>
            <a:r>
              <a:rPr lang="en-US" sz="2999">
                <a:solidFill>
                  <a:srgbClr val="000000"/>
                </a:solidFill>
                <a:latin typeface="Telegraf"/>
                <a:ea typeface="Telegraf"/>
                <a:cs typeface="Telegraf"/>
                <a:sym typeface="Telegraf"/>
              </a:rPr>
              <a:t>Users can use their login credentials (email and password) to log in to their account. </a:t>
            </a:r>
          </a:p>
        </p:txBody>
      </p:sp>
      <p:sp>
        <p:nvSpPr>
          <p:cNvPr id="5" name="TextBox 5"/>
          <p:cNvSpPr txBox="1"/>
          <p:nvPr/>
        </p:nvSpPr>
        <p:spPr>
          <a:xfrm>
            <a:off x="10021965" y="2867025"/>
            <a:ext cx="6892136" cy="1828800"/>
          </a:xfrm>
          <a:prstGeom prst="rect">
            <a:avLst/>
          </a:prstGeom>
        </p:spPr>
        <p:txBody>
          <a:bodyPr lIns="0" tIns="0" rIns="0" bIns="0" rtlCol="0" anchor="t">
            <a:spAutoFit/>
          </a:bodyPr>
          <a:lstStyle/>
          <a:p>
            <a:pPr algn="l">
              <a:lnSpc>
                <a:spcPts val="3599"/>
              </a:lnSpc>
            </a:pPr>
            <a:r>
              <a:rPr lang="en-US" sz="2999" dirty="0">
                <a:solidFill>
                  <a:srgbClr val="000000"/>
                </a:solidFill>
                <a:latin typeface="Telegraf"/>
                <a:ea typeface="Telegraf"/>
                <a:cs typeface="Telegraf"/>
                <a:sym typeface="Telegraf"/>
              </a:rPr>
              <a:t>The mentioned credentials are stored in a </a:t>
            </a:r>
            <a:r>
              <a:rPr lang="en-US" sz="2999" dirty="0">
                <a:solidFill>
                  <a:srgbClr val="393BE4"/>
                </a:solidFill>
                <a:latin typeface="Telegraf"/>
                <a:ea typeface="Telegraf"/>
                <a:cs typeface="Telegraf"/>
                <a:sym typeface="Telegraf"/>
              </a:rPr>
              <a:t>MariaDB database</a:t>
            </a:r>
            <a:r>
              <a:rPr lang="en-US" sz="2999" dirty="0">
                <a:solidFill>
                  <a:srgbClr val="000000"/>
                </a:solidFill>
                <a:latin typeface="Telegraf"/>
                <a:ea typeface="Telegraf"/>
                <a:cs typeface="Telegraf"/>
                <a:sym typeface="Telegraf"/>
              </a:rPr>
              <a:t>, in a Users table. We use </a:t>
            </a:r>
            <a:r>
              <a:rPr lang="en-US" sz="2999" dirty="0">
                <a:solidFill>
                  <a:srgbClr val="393BE4"/>
                </a:solidFill>
                <a:latin typeface="Telegraf"/>
                <a:ea typeface="Telegraf"/>
                <a:cs typeface="Telegraf"/>
                <a:sym typeface="Telegraf"/>
              </a:rPr>
              <a:t>password hashing </a:t>
            </a:r>
            <a:r>
              <a:rPr lang="en-US" sz="2999" dirty="0">
                <a:solidFill>
                  <a:srgbClr val="000000"/>
                </a:solidFill>
                <a:latin typeface="Telegraf"/>
                <a:ea typeface="Telegraf"/>
                <a:cs typeface="Telegraf"/>
                <a:sym typeface="Telegraf"/>
              </a:rPr>
              <a:t>to improve security.</a:t>
            </a:r>
          </a:p>
        </p:txBody>
      </p:sp>
      <p:sp>
        <p:nvSpPr>
          <p:cNvPr id="6" name="TextBox 6"/>
          <p:cNvSpPr txBox="1"/>
          <p:nvPr/>
        </p:nvSpPr>
        <p:spPr>
          <a:xfrm>
            <a:off x="1028700" y="5334000"/>
            <a:ext cx="7582504" cy="1524000"/>
          </a:xfrm>
          <a:prstGeom prst="rect">
            <a:avLst/>
          </a:prstGeom>
        </p:spPr>
        <p:txBody>
          <a:bodyPr lIns="0" tIns="0" rIns="0" bIns="0" rtlCol="0" anchor="t">
            <a:spAutoFit/>
          </a:bodyPr>
          <a:lstStyle/>
          <a:p>
            <a:pPr algn="l">
              <a:lnSpc>
                <a:spcPts val="3900"/>
              </a:lnSpc>
              <a:spcBef>
                <a:spcPct val="0"/>
              </a:spcBef>
            </a:pPr>
            <a:r>
              <a:rPr lang="en-US" sz="3000" dirty="0">
                <a:solidFill>
                  <a:srgbClr val="000000"/>
                </a:solidFill>
                <a:latin typeface="Telegraf"/>
                <a:ea typeface="Telegraf"/>
                <a:cs typeface="Telegraf"/>
                <a:sym typeface="Telegraf"/>
              </a:rPr>
              <a:t>Every user has a </a:t>
            </a:r>
            <a:r>
              <a:rPr lang="en-US" sz="3000" dirty="0">
                <a:solidFill>
                  <a:srgbClr val="393BE4"/>
                </a:solidFill>
                <a:latin typeface="Telegraf"/>
                <a:ea typeface="Telegraf"/>
                <a:cs typeface="Telegraf"/>
                <a:sym typeface="Telegraf"/>
              </a:rPr>
              <a:t>role</a:t>
            </a:r>
            <a:r>
              <a:rPr lang="en-US" sz="3000" dirty="0">
                <a:solidFill>
                  <a:srgbClr val="000000"/>
                </a:solidFill>
                <a:latin typeface="Telegraf"/>
                <a:ea typeface="Telegraf"/>
                <a:cs typeface="Telegraf"/>
                <a:sym typeface="Telegraf"/>
              </a:rPr>
              <a:t>, which is then used to </a:t>
            </a:r>
            <a:r>
              <a:rPr lang="en-US" sz="3000" dirty="0">
                <a:solidFill>
                  <a:srgbClr val="393BE4"/>
                </a:solidFill>
                <a:latin typeface="Telegraf"/>
                <a:ea typeface="Telegraf"/>
                <a:cs typeface="Telegraf"/>
                <a:sym typeface="Telegraf"/>
              </a:rPr>
              <a:t>display the correct dashboard </a:t>
            </a:r>
            <a:r>
              <a:rPr lang="en-US" sz="3000" dirty="0">
                <a:solidFill>
                  <a:srgbClr val="000000"/>
                </a:solidFill>
                <a:latin typeface="Telegraf"/>
                <a:ea typeface="Telegraf"/>
                <a:cs typeface="Telegraf"/>
                <a:sym typeface="Telegraf"/>
              </a:rPr>
              <a:t>and gives the user certain </a:t>
            </a:r>
            <a:r>
              <a:rPr lang="en-US" sz="3000" dirty="0">
                <a:solidFill>
                  <a:srgbClr val="393BE4"/>
                </a:solidFill>
                <a:latin typeface="Telegraf"/>
                <a:ea typeface="Telegraf"/>
                <a:cs typeface="Telegraf"/>
                <a:sym typeface="Telegraf"/>
              </a:rPr>
              <a:t>permissions</a:t>
            </a:r>
          </a:p>
        </p:txBody>
      </p:sp>
      <p:sp>
        <p:nvSpPr>
          <p:cNvPr id="7" name="TextBox 7"/>
          <p:cNvSpPr txBox="1"/>
          <p:nvPr/>
        </p:nvSpPr>
        <p:spPr>
          <a:xfrm>
            <a:off x="1028700" y="1860024"/>
            <a:ext cx="6892136" cy="887095"/>
          </a:xfrm>
          <a:prstGeom prst="rect">
            <a:avLst/>
          </a:prstGeom>
        </p:spPr>
        <p:txBody>
          <a:bodyPr lIns="0" tIns="0" rIns="0" bIns="0" rtlCol="0" anchor="t">
            <a:spAutoFit/>
          </a:bodyPr>
          <a:lstStyle/>
          <a:p>
            <a:pPr algn="l">
              <a:lnSpc>
                <a:spcPts val="7279"/>
              </a:lnSpc>
            </a:pPr>
            <a:r>
              <a:rPr lang="en-US" sz="5199" dirty="0">
                <a:solidFill>
                  <a:srgbClr val="000000"/>
                </a:solidFill>
                <a:latin typeface="Michroma"/>
                <a:ea typeface="Michroma"/>
                <a:cs typeface="Michroma"/>
                <a:sym typeface="Michroma"/>
              </a:rPr>
              <a:t>Login</a:t>
            </a:r>
          </a:p>
        </p:txBody>
      </p:sp>
      <p:sp>
        <p:nvSpPr>
          <p:cNvPr id="8" name="TextBox 8"/>
          <p:cNvSpPr txBox="1"/>
          <p:nvPr/>
        </p:nvSpPr>
        <p:spPr>
          <a:xfrm>
            <a:off x="914400" y="2600603"/>
            <a:ext cx="1866900" cy="674031"/>
          </a:xfrm>
          <a:prstGeom prst="rect">
            <a:avLst/>
          </a:prstGeom>
        </p:spPr>
        <p:txBody>
          <a:bodyPr wrap="square" lIns="0" tIns="0" rIns="0" bIns="0" rtlCol="0" anchor="t">
            <a:spAutoFit/>
          </a:bodyPr>
          <a:lstStyle/>
          <a:p>
            <a:pPr algn="ctr">
              <a:lnSpc>
                <a:spcPts val="5600"/>
              </a:lnSpc>
            </a:pPr>
            <a:r>
              <a:rPr lang="en-US" sz="4000" dirty="0">
                <a:solidFill>
                  <a:srgbClr val="000000"/>
                </a:solidFill>
                <a:latin typeface="Telegraf"/>
                <a:ea typeface="Telegraf"/>
                <a:cs typeface="Telegraf"/>
                <a:sym typeface="Telegraf"/>
              </a:rPr>
              <a:t>Design</a:t>
            </a:r>
          </a:p>
        </p:txBody>
      </p:sp>
      <p:sp>
        <p:nvSpPr>
          <p:cNvPr id="9" name="TextBox 9"/>
          <p:cNvSpPr txBox="1"/>
          <p:nvPr/>
        </p:nvSpPr>
        <p:spPr>
          <a:xfrm>
            <a:off x="9965554" y="1878655"/>
            <a:ext cx="3902846" cy="674031"/>
          </a:xfrm>
          <a:prstGeom prst="rect">
            <a:avLst/>
          </a:prstGeom>
        </p:spPr>
        <p:txBody>
          <a:bodyPr wrap="square" lIns="0" tIns="0" rIns="0" bIns="0" rtlCol="0" anchor="t">
            <a:spAutoFit/>
          </a:bodyPr>
          <a:lstStyle/>
          <a:p>
            <a:pPr algn="ctr">
              <a:lnSpc>
                <a:spcPts val="5600"/>
              </a:lnSpc>
            </a:pPr>
            <a:r>
              <a:rPr lang="en-US" sz="4000" dirty="0">
                <a:solidFill>
                  <a:srgbClr val="000000"/>
                </a:solidFill>
                <a:latin typeface="Telegraf"/>
                <a:ea typeface="Telegraf"/>
                <a:cs typeface="Telegraf"/>
                <a:sym typeface="Telegraf"/>
              </a:rPr>
              <a:t>Implementation</a:t>
            </a:r>
          </a:p>
        </p:txBody>
      </p:sp>
      <p:sp>
        <p:nvSpPr>
          <p:cNvPr id="10" name="TextBox 10"/>
          <p:cNvSpPr txBox="1"/>
          <p:nvPr/>
        </p:nvSpPr>
        <p:spPr>
          <a:xfrm>
            <a:off x="10021965" y="5067300"/>
            <a:ext cx="7582504" cy="4477764"/>
          </a:xfrm>
          <a:prstGeom prst="rect">
            <a:avLst/>
          </a:prstGeom>
        </p:spPr>
        <p:txBody>
          <a:bodyPr lIns="0" tIns="0" rIns="0" bIns="0" rtlCol="0" anchor="t">
            <a:spAutoFit/>
          </a:bodyPr>
          <a:lstStyle/>
          <a:p>
            <a:pPr algn="l">
              <a:lnSpc>
                <a:spcPts val="3900"/>
              </a:lnSpc>
            </a:pPr>
            <a:r>
              <a:rPr lang="en-US" sz="3000" dirty="0">
                <a:solidFill>
                  <a:srgbClr val="000000"/>
                </a:solidFill>
                <a:latin typeface="Telegraf"/>
                <a:ea typeface="Telegraf"/>
                <a:cs typeface="Telegraf"/>
                <a:sym typeface="Telegraf"/>
              </a:rPr>
              <a:t>We check the Users table using SQL queries to determine the User’s Role based on their email address, and then show the expected dashboard based on that information</a:t>
            </a:r>
          </a:p>
          <a:p>
            <a:pPr algn="l">
              <a:lnSpc>
                <a:spcPts val="3900"/>
              </a:lnSpc>
              <a:spcBef>
                <a:spcPct val="0"/>
              </a:spcBef>
            </a:pPr>
            <a:endParaRPr lang="en-US" sz="3000" dirty="0">
              <a:solidFill>
                <a:srgbClr val="000000"/>
              </a:solidFill>
              <a:latin typeface="Telegraf"/>
              <a:ea typeface="Telegraf"/>
              <a:cs typeface="Telegraf"/>
              <a:sym typeface="Telegraf"/>
            </a:endParaRPr>
          </a:p>
          <a:p>
            <a:pPr algn="l">
              <a:lnSpc>
                <a:spcPts val="3900"/>
              </a:lnSpc>
              <a:spcBef>
                <a:spcPct val="0"/>
              </a:spcBef>
            </a:pPr>
            <a:r>
              <a:rPr lang="en-US" sz="3000" dirty="0">
                <a:solidFill>
                  <a:srgbClr val="000000"/>
                </a:solidFill>
                <a:latin typeface="Telegraf"/>
                <a:ea typeface="Telegraf"/>
                <a:cs typeface="Telegraf"/>
                <a:sym typeface="Telegraf"/>
              </a:rPr>
              <a:t>We also added a </a:t>
            </a:r>
            <a:r>
              <a:rPr lang="en-US" sz="3000" dirty="0">
                <a:solidFill>
                  <a:srgbClr val="393BE4"/>
                </a:solidFill>
                <a:latin typeface="Telegraf"/>
                <a:ea typeface="Telegraf"/>
                <a:cs typeface="Telegraf"/>
                <a:sym typeface="Telegraf"/>
              </a:rPr>
              <a:t>Forget Password feature, using the Admin’s email </a:t>
            </a:r>
            <a:r>
              <a:rPr lang="en-US" sz="3000" dirty="0">
                <a:latin typeface="Telegraf"/>
                <a:ea typeface="Telegraf"/>
                <a:cs typeface="Telegraf"/>
                <a:sym typeface="Telegraf"/>
              </a:rPr>
              <a:t>using Flask Mail with a key.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976" y="-7026044"/>
            <a:ext cx="18609951" cy="11199807"/>
          </a:xfrm>
          <a:custGeom>
            <a:avLst/>
            <a:gdLst/>
            <a:ahLst/>
            <a:cxnLst/>
            <a:rect l="l" t="t" r="r" b="b"/>
            <a:pathLst>
              <a:path w="18609951" h="11199807">
                <a:moveTo>
                  <a:pt x="0" y="0"/>
                </a:moveTo>
                <a:lnTo>
                  <a:pt x="18609951" y="0"/>
                </a:lnTo>
                <a:lnTo>
                  <a:pt x="18609951" y="11199807"/>
                </a:lnTo>
                <a:lnTo>
                  <a:pt x="0" y="111998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ro-RO"/>
          </a:p>
        </p:txBody>
      </p:sp>
      <p:sp>
        <p:nvSpPr>
          <p:cNvPr id="3" name="TextBox 3"/>
          <p:cNvSpPr txBox="1"/>
          <p:nvPr/>
        </p:nvSpPr>
        <p:spPr>
          <a:xfrm>
            <a:off x="3650447" y="1207096"/>
            <a:ext cx="10684165" cy="2181225"/>
          </a:xfrm>
          <a:prstGeom prst="rect">
            <a:avLst/>
          </a:prstGeom>
        </p:spPr>
        <p:txBody>
          <a:bodyPr lIns="0" tIns="0" rIns="0" bIns="0" rtlCol="0" anchor="t">
            <a:spAutoFit/>
          </a:bodyPr>
          <a:lstStyle/>
          <a:p>
            <a:pPr algn="ctr">
              <a:lnSpc>
                <a:spcPts val="8640"/>
              </a:lnSpc>
            </a:pPr>
            <a:r>
              <a:rPr lang="en-US" sz="7200">
                <a:solidFill>
                  <a:srgbClr val="FFFFFF"/>
                </a:solidFill>
                <a:latin typeface="Michroma"/>
                <a:ea typeface="Michroma"/>
                <a:cs typeface="Michroma"/>
                <a:sym typeface="Michroma"/>
              </a:rPr>
              <a:t>Demo: Logging in as different users</a:t>
            </a:r>
          </a:p>
        </p:txBody>
      </p:sp>
      <p:sp>
        <p:nvSpPr>
          <p:cNvPr id="6" name="TextBox 6"/>
          <p:cNvSpPr txBox="1"/>
          <p:nvPr/>
        </p:nvSpPr>
        <p:spPr>
          <a:xfrm>
            <a:off x="1036570" y="5590206"/>
            <a:ext cx="4029208" cy="476669"/>
          </a:xfrm>
          <a:prstGeom prst="rect">
            <a:avLst/>
          </a:prstGeom>
        </p:spPr>
        <p:txBody>
          <a:bodyPr lIns="0" tIns="0" rIns="0" bIns="0" rtlCol="0" anchor="t">
            <a:spAutoFit/>
          </a:bodyPr>
          <a:lstStyle/>
          <a:p>
            <a:pPr algn="ctr">
              <a:lnSpc>
                <a:spcPts val="3900"/>
              </a:lnSpc>
            </a:pPr>
            <a:r>
              <a:rPr lang="en-US" sz="3000" b="1" dirty="0">
                <a:solidFill>
                  <a:srgbClr val="FFFFFF"/>
                </a:solidFill>
                <a:latin typeface="Telegraf Medium"/>
                <a:ea typeface="Telegraf Medium"/>
                <a:cs typeface="Telegraf Medium"/>
                <a:sym typeface="Telegraf Medium"/>
              </a:rPr>
              <a:t>GAMIG-UMSATZ</a:t>
            </a:r>
          </a:p>
        </p:txBody>
      </p:sp>
      <p:sp>
        <p:nvSpPr>
          <p:cNvPr id="8" name="AutoShape 8"/>
          <p:cNvSpPr/>
          <p:nvPr/>
        </p:nvSpPr>
        <p:spPr>
          <a:xfrm>
            <a:off x="-375427" y="4140796"/>
            <a:ext cx="19574634" cy="0"/>
          </a:xfrm>
          <a:prstGeom prst="line">
            <a:avLst/>
          </a:prstGeom>
          <a:ln w="9525" cap="rnd">
            <a:solidFill>
              <a:srgbClr val="000000"/>
            </a:solidFill>
            <a:prstDash val="solid"/>
            <a:headEnd type="none" w="sm" len="sm"/>
            <a:tailEnd type="none" w="sm" len="sm"/>
          </a:ln>
        </p:spPr>
        <p:txBody>
          <a:bodyPr/>
          <a:lstStyle/>
          <a:p>
            <a:endParaRPr lang="ro-RO"/>
          </a:p>
        </p:txBody>
      </p:sp>
      <p:sp>
        <p:nvSpPr>
          <p:cNvPr id="9" name="AutoShape 9"/>
          <p:cNvSpPr/>
          <p:nvPr/>
        </p:nvSpPr>
        <p:spPr>
          <a:xfrm rot="-5400000">
            <a:off x="2685582" y="7557564"/>
            <a:ext cx="6824010" cy="0"/>
          </a:xfrm>
          <a:prstGeom prst="line">
            <a:avLst/>
          </a:prstGeom>
          <a:ln w="9525" cap="rnd">
            <a:solidFill>
              <a:srgbClr val="000000"/>
            </a:solidFill>
            <a:prstDash val="solid"/>
            <a:headEnd type="none" w="sm" len="sm"/>
            <a:tailEnd type="none" w="sm" len="sm"/>
          </a:ln>
        </p:spPr>
        <p:txBody>
          <a:bodyPr/>
          <a:lstStyle/>
          <a:p>
            <a:endParaRPr lang="ro-RO"/>
          </a:p>
        </p:txBody>
      </p:sp>
      <p:sp>
        <p:nvSpPr>
          <p:cNvPr id="14" name="AutoShape 14"/>
          <p:cNvSpPr/>
          <p:nvPr/>
        </p:nvSpPr>
        <p:spPr>
          <a:xfrm rot="-5400000">
            <a:off x="8773645" y="7552801"/>
            <a:ext cx="6833535" cy="0"/>
          </a:xfrm>
          <a:prstGeom prst="line">
            <a:avLst/>
          </a:prstGeom>
          <a:ln w="9525" cap="rnd">
            <a:solidFill>
              <a:srgbClr val="000000"/>
            </a:solidFill>
            <a:prstDash val="solid"/>
            <a:headEnd type="none" w="sm" len="sm"/>
            <a:tailEnd type="none" w="sm" len="sm"/>
          </a:ln>
        </p:spPr>
        <p:txBody>
          <a:bodyPr/>
          <a:lstStyle/>
          <a:p>
            <a:endParaRPr lang="ro-RO"/>
          </a:p>
        </p:txBody>
      </p:sp>
      <p:sp>
        <p:nvSpPr>
          <p:cNvPr id="19" name="AutoShape 19"/>
          <p:cNvSpPr/>
          <p:nvPr/>
        </p:nvSpPr>
        <p:spPr>
          <a:xfrm>
            <a:off x="-375427" y="7523511"/>
            <a:ext cx="19574634" cy="0"/>
          </a:xfrm>
          <a:prstGeom prst="line">
            <a:avLst/>
          </a:prstGeom>
          <a:ln w="9525" cap="rnd">
            <a:solidFill>
              <a:srgbClr val="000000"/>
            </a:solidFill>
            <a:prstDash val="solid"/>
            <a:headEnd type="none" w="sm" len="sm"/>
            <a:tailEnd type="none" w="sm" len="sm"/>
          </a:ln>
        </p:spPr>
        <p:txBody>
          <a:bodyPr/>
          <a:lstStyle/>
          <a:p>
            <a:endParaRPr lang="ro-RO"/>
          </a:p>
        </p:txBody>
      </p:sp>
      <p:sp>
        <p:nvSpPr>
          <p:cNvPr id="20" name="TextBox 20"/>
          <p:cNvSpPr txBox="1"/>
          <p:nvPr/>
        </p:nvSpPr>
        <p:spPr>
          <a:xfrm>
            <a:off x="17259300" y="9705746"/>
            <a:ext cx="772854" cy="342900"/>
          </a:xfrm>
          <a:prstGeom prst="rect">
            <a:avLst/>
          </a:prstGeom>
        </p:spPr>
        <p:txBody>
          <a:bodyPr lIns="0" tIns="0" rIns="0" bIns="0" rtlCol="0" anchor="t">
            <a:spAutoFit/>
          </a:bodyPr>
          <a:lstStyle/>
          <a:p>
            <a:pPr algn="ctr">
              <a:lnSpc>
                <a:spcPts val="2760"/>
              </a:lnSpc>
            </a:pPr>
            <a:r>
              <a:rPr lang="en-US" sz="2300">
                <a:solidFill>
                  <a:srgbClr val="000000"/>
                </a:solidFill>
                <a:latin typeface="Michroma"/>
                <a:ea typeface="Michroma"/>
                <a:cs typeface="Michroma"/>
                <a:sym typeface="Michroma"/>
              </a:rPr>
              <a:t>02</a:t>
            </a:r>
          </a:p>
        </p:txBody>
      </p:sp>
      <p:grpSp>
        <p:nvGrpSpPr>
          <p:cNvPr id="5" name="Group 10">
            <a:extLst>
              <a:ext uri="{FF2B5EF4-FFF2-40B4-BE49-F238E27FC236}">
                <a16:creationId xmlns:a16="http://schemas.microsoft.com/office/drawing/2014/main" id="{E3AAC1A5-1D17-A40C-DFDD-5D269B42EF80}"/>
              </a:ext>
            </a:extLst>
          </p:cNvPr>
          <p:cNvGrpSpPr/>
          <p:nvPr/>
        </p:nvGrpSpPr>
        <p:grpSpPr>
          <a:xfrm>
            <a:off x="681143" y="5336962"/>
            <a:ext cx="4751396" cy="1076195"/>
            <a:chOff x="0" y="0"/>
            <a:chExt cx="1729341" cy="283442"/>
          </a:xfrm>
        </p:grpSpPr>
        <p:sp>
          <p:nvSpPr>
            <p:cNvPr id="11" name="Freeform 11">
              <a:extLst>
                <a:ext uri="{FF2B5EF4-FFF2-40B4-BE49-F238E27FC236}">
                  <a16:creationId xmlns:a16="http://schemas.microsoft.com/office/drawing/2014/main" id="{8BD84919-3180-3A5D-9F96-B66E48510D9D}"/>
                </a:ext>
              </a:extLst>
            </p:cNvPr>
            <p:cNvSpPr/>
            <p:nvPr/>
          </p:nvSpPr>
          <p:spPr>
            <a:xfrm>
              <a:off x="0" y="0"/>
              <a:ext cx="1729341" cy="283442"/>
            </a:xfrm>
            <a:custGeom>
              <a:avLst/>
              <a:gdLst/>
              <a:ahLst/>
              <a:cxnLst/>
              <a:rect l="l" t="t" r="r" b="b"/>
              <a:pathLst>
                <a:path w="1729341" h="283442">
                  <a:moveTo>
                    <a:pt x="60133" y="0"/>
                  </a:moveTo>
                  <a:lnTo>
                    <a:pt x="1669208" y="0"/>
                  </a:lnTo>
                  <a:cubicBezTo>
                    <a:pt x="1702419" y="0"/>
                    <a:pt x="1729341" y="26922"/>
                    <a:pt x="1729341" y="60133"/>
                  </a:cubicBezTo>
                  <a:lnTo>
                    <a:pt x="1729341" y="223310"/>
                  </a:lnTo>
                  <a:cubicBezTo>
                    <a:pt x="1729341" y="256520"/>
                    <a:pt x="1702419" y="283442"/>
                    <a:pt x="1669208" y="283442"/>
                  </a:cubicBezTo>
                  <a:lnTo>
                    <a:pt x="60133" y="283442"/>
                  </a:lnTo>
                  <a:cubicBezTo>
                    <a:pt x="26922" y="283442"/>
                    <a:pt x="0" y="256520"/>
                    <a:pt x="0" y="223310"/>
                  </a:cubicBezTo>
                  <a:lnTo>
                    <a:pt x="0" y="60133"/>
                  </a:lnTo>
                  <a:cubicBezTo>
                    <a:pt x="0" y="26922"/>
                    <a:pt x="26922" y="0"/>
                    <a:pt x="60133" y="0"/>
                  </a:cubicBezTo>
                  <a:close/>
                </a:path>
              </a:pathLst>
            </a:custGeom>
            <a:gradFill rotWithShape="1">
              <a:gsLst>
                <a:gs pos="0">
                  <a:srgbClr val="000000">
                    <a:alpha val="100000"/>
                  </a:srgbClr>
                </a:gs>
                <a:gs pos="100000">
                  <a:srgbClr val="3533CD">
                    <a:alpha val="100000"/>
                  </a:srgbClr>
                </a:gs>
              </a:gsLst>
              <a:lin ang="0"/>
            </a:gradFill>
          </p:spPr>
          <p:txBody>
            <a:bodyPr/>
            <a:lstStyle/>
            <a:p>
              <a:endParaRPr lang="ro-RO" dirty="0"/>
            </a:p>
          </p:txBody>
        </p:sp>
        <p:sp>
          <p:nvSpPr>
            <p:cNvPr id="16" name="TextBox 12">
              <a:extLst>
                <a:ext uri="{FF2B5EF4-FFF2-40B4-BE49-F238E27FC236}">
                  <a16:creationId xmlns:a16="http://schemas.microsoft.com/office/drawing/2014/main" id="{897D3944-243F-727E-B1BF-2C8207051A18}"/>
                </a:ext>
              </a:extLst>
            </p:cNvPr>
            <p:cNvSpPr txBox="1"/>
            <p:nvPr/>
          </p:nvSpPr>
          <p:spPr>
            <a:xfrm>
              <a:off x="0" y="0"/>
              <a:ext cx="1729341" cy="283442"/>
            </a:xfrm>
            <a:prstGeom prst="rect">
              <a:avLst/>
            </a:prstGeom>
          </p:spPr>
          <p:txBody>
            <a:bodyPr lIns="50800" tIns="50800" rIns="50800" bIns="50800" rtlCol="0" anchor="ctr"/>
            <a:lstStyle/>
            <a:p>
              <a:pPr algn="ctr">
                <a:lnSpc>
                  <a:spcPts val="2760"/>
                </a:lnSpc>
              </a:pPr>
              <a:r>
                <a:rPr lang="en-US" sz="2300" dirty="0">
                  <a:solidFill>
                    <a:schemeClr val="bg1"/>
                  </a:solidFill>
                  <a:latin typeface="Michroma"/>
                  <a:ea typeface="Michroma"/>
                  <a:cs typeface="Michroma"/>
                  <a:sym typeface="Michroma"/>
                  <a:hlinkClick r:id="rId4">
                    <a:extLst>
                      <a:ext uri="{A12FA001-AC4F-418D-AE19-62706E023703}">
                        <ahyp:hlinkClr xmlns:ahyp="http://schemas.microsoft.com/office/drawing/2018/hyperlinkcolor" val="tx"/>
                      </a:ext>
                    </a:extLst>
                  </a:hlinkClick>
                </a:rPr>
                <a:t>Demo: Project Manager’s view</a:t>
              </a:r>
              <a:endParaRPr lang="en-US" sz="2300" dirty="0">
                <a:solidFill>
                  <a:schemeClr val="bg1"/>
                </a:solidFill>
                <a:latin typeface="Michroma"/>
                <a:ea typeface="Michroma"/>
                <a:cs typeface="Michroma"/>
                <a:sym typeface="Michroma"/>
              </a:endParaRPr>
            </a:p>
          </p:txBody>
        </p:sp>
      </p:grpSp>
      <p:grpSp>
        <p:nvGrpSpPr>
          <p:cNvPr id="22" name="Group 10">
            <a:extLst>
              <a:ext uri="{FF2B5EF4-FFF2-40B4-BE49-F238E27FC236}">
                <a16:creationId xmlns:a16="http://schemas.microsoft.com/office/drawing/2014/main" id="{09630864-0704-F068-AF97-224F823AC95F}"/>
              </a:ext>
            </a:extLst>
          </p:cNvPr>
          <p:cNvGrpSpPr/>
          <p:nvPr/>
        </p:nvGrpSpPr>
        <p:grpSpPr>
          <a:xfrm>
            <a:off x="12894331" y="5284117"/>
            <a:ext cx="4751396" cy="1076195"/>
            <a:chOff x="0" y="0"/>
            <a:chExt cx="1729341" cy="283442"/>
          </a:xfrm>
        </p:grpSpPr>
        <p:sp>
          <p:nvSpPr>
            <p:cNvPr id="26" name="Freeform 11">
              <a:extLst>
                <a:ext uri="{FF2B5EF4-FFF2-40B4-BE49-F238E27FC236}">
                  <a16:creationId xmlns:a16="http://schemas.microsoft.com/office/drawing/2014/main" id="{979E5513-79C9-8A3F-CFE6-CDCABC4D62A1}"/>
                </a:ext>
              </a:extLst>
            </p:cNvPr>
            <p:cNvSpPr/>
            <p:nvPr/>
          </p:nvSpPr>
          <p:spPr>
            <a:xfrm>
              <a:off x="0" y="0"/>
              <a:ext cx="1729341" cy="283442"/>
            </a:xfrm>
            <a:custGeom>
              <a:avLst/>
              <a:gdLst/>
              <a:ahLst/>
              <a:cxnLst/>
              <a:rect l="l" t="t" r="r" b="b"/>
              <a:pathLst>
                <a:path w="1729341" h="283442">
                  <a:moveTo>
                    <a:pt x="60133" y="0"/>
                  </a:moveTo>
                  <a:lnTo>
                    <a:pt x="1669208" y="0"/>
                  </a:lnTo>
                  <a:cubicBezTo>
                    <a:pt x="1702419" y="0"/>
                    <a:pt x="1729341" y="26922"/>
                    <a:pt x="1729341" y="60133"/>
                  </a:cubicBezTo>
                  <a:lnTo>
                    <a:pt x="1729341" y="223310"/>
                  </a:lnTo>
                  <a:cubicBezTo>
                    <a:pt x="1729341" y="256520"/>
                    <a:pt x="1702419" y="283442"/>
                    <a:pt x="1669208" y="283442"/>
                  </a:cubicBezTo>
                  <a:lnTo>
                    <a:pt x="60133" y="283442"/>
                  </a:lnTo>
                  <a:cubicBezTo>
                    <a:pt x="26922" y="283442"/>
                    <a:pt x="0" y="256520"/>
                    <a:pt x="0" y="223310"/>
                  </a:cubicBezTo>
                  <a:lnTo>
                    <a:pt x="0" y="60133"/>
                  </a:lnTo>
                  <a:cubicBezTo>
                    <a:pt x="0" y="26922"/>
                    <a:pt x="26922" y="0"/>
                    <a:pt x="60133" y="0"/>
                  </a:cubicBezTo>
                  <a:close/>
                </a:path>
              </a:pathLst>
            </a:custGeom>
            <a:gradFill rotWithShape="1">
              <a:gsLst>
                <a:gs pos="0">
                  <a:srgbClr val="000000">
                    <a:alpha val="100000"/>
                  </a:srgbClr>
                </a:gs>
                <a:gs pos="100000">
                  <a:srgbClr val="3533CD">
                    <a:alpha val="100000"/>
                  </a:srgbClr>
                </a:gs>
              </a:gsLst>
              <a:lin ang="0"/>
            </a:gradFill>
          </p:spPr>
          <p:txBody>
            <a:bodyPr/>
            <a:lstStyle/>
            <a:p>
              <a:endParaRPr lang="ro-RO"/>
            </a:p>
          </p:txBody>
        </p:sp>
        <p:sp>
          <p:nvSpPr>
            <p:cNvPr id="30" name="TextBox 12">
              <a:extLst>
                <a:ext uri="{FF2B5EF4-FFF2-40B4-BE49-F238E27FC236}">
                  <a16:creationId xmlns:a16="http://schemas.microsoft.com/office/drawing/2014/main" id="{223E8E49-7356-6665-CF23-47F45F8C837C}"/>
                </a:ext>
              </a:extLst>
            </p:cNvPr>
            <p:cNvSpPr txBox="1"/>
            <p:nvPr/>
          </p:nvSpPr>
          <p:spPr>
            <a:xfrm>
              <a:off x="0" y="0"/>
              <a:ext cx="1729341" cy="283442"/>
            </a:xfrm>
            <a:prstGeom prst="rect">
              <a:avLst/>
            </a:prstGeom>
          </p:spPr>
          <p:txBody>
            <a:bodyPr lIns="50800" tIns="50800" rIns="50800" bIns="50800" rtlCol="0" anchor="ctr"/>
            <a:lstStyle/>
            <a:p>
              <a:pPr algn="ctr">
                <a:lnSpc>
                  <a:spcPts val="2760"/>
                </a:lnSpc>
              </a:pPr>
              <a:r>
                <a:rPr lang="en-US" sz="2300" dirty="0">
                  <a:solidFill>
                    <a:schemeClr val="bg1"/>
                  </a:solidFill>
                  <a:latin typeface="Michroma"/>
                  <a:ea typeface="Michroma"/>
                  <a:cs typeface="Michroma"/>
                  <a:sym typeface="Michroma"/>
                  <a:hlinkClick r:id="rId5">
                    <a:extLst>
                      <a:ext uri="{A12FA001-AC4F-418D-AE19-62706E023703}">
                        <ahyp:hlinkClr xmlns:ahyp="http://schemas.microsoft.com/office/drawing/2018/hyperlinkcolor" val="tx"/>
                      </a:ext>
                    </a:extLst>
                  </a:hlinkClick>
                </a:rPr>
                <a:t>Demo: Participant’s view</a:t>
              </a:r>
              <a:endParaRPr lang="en-US" sz="2300" dirty="0">
                <a:solidFill>
                  <a:schemeClr val="bg1"/>
                </a:solidFill>
                <a:latin typeface="Michroma"/>
                <a:ea typeface="Michroma"/>
                <a:cs typeface="Michroma"/>
                <a:sym typeface="Michroma"/>
              </a:endParaRPr>
            </a:p>
          </p:txBody>
        </p:sp>
      </p:grpSp>
      <p:grpSp>
        <p:nvGrpSpPr>
          <p:cNvPr id="33" name="Group 10">
            <a:extLst>
              <a:ext uri="{FF2B5EF4-FFF2-40B4-BE49-F238E27FC236}">
                <a16:creationId xmlns:a16="http://schemas.microsoft.com/office/drawing/2014/main" id="{319B7379-2C8F-E0A8-960B-4F3E5DF1A09E}"/>
              </a:ext>
            </a:extLst>
          </p:cNvPr>
          <p:cNvGrpSpPr/>
          <p:nvPr/>
        </p:nvGrpSpPr>
        <p:grpSpPr>
          <a:xfrm>
            <a:off x="6773967" y="5325728"/>
            <a:ext cx="4751396" cy="1076195"/>
            <a:chOff x="0" y="0"/>
            <a:chExt cx="1729341" cy="283442"/>
          </a:xfrm>
        </p:grpSpPr>
        <p:sp>
          <p:nvSpPr>
            <p:cNvPr id="34" name="Freeform 11">
              <a:extLst>
                <a:ext uri="{FF2B5EF4-FFF2-40B4-BE49-F238E27FC236}">
                  <a16:creationId xmlns:a16="http://schemas.microsoft.com/office/drawing/2014/main" id="{72526E75-8327-28E4-8002-3C7EBDAADBF8}"/>
                </a:ext>
              </a:extLst>
            </p:cNvPr>
            <p:cNvSpPr/>
            <p:nvPr/>
          </p:nvSpPr>
          <p:spPr>
            <a:xfrm>
              <a:off x="0" y="0"/>
              <a:ext cx="1729341" cy="283442"/>
            </a:xfrm>
            <a:custGeom>
              <a:avLst/>
              <a:gdLst/>
              <a:ahLst/>
              <a:cxnLst/>
              <a:rect l="l" t="t" r="r" b="b"/>
              <a:pathLst>
                <a:path w="1729341" h="283442">
                  <a:moveTo>
                    <a:pt x="60133" y="0"/>
                  </a:moveTo>
                  <a:lnTo>
                    <a:pt x="1669208" y="0"/>
                  </a:lnTo>
                  <a:cubicBezTo>
                    <a:pt x="1702419" y="0"/>
                    <a:pt x="1729341" y="26922"/>
                    <a:pt x="1729341" y="60133"/>
                  </a:cubicBezTo>
                  <a:lnTo>
                    <a:pt x="1729341" y="223310"/>
                  </a:lnTo>
                  <a:cubicBezTo>
                    <a:pt x="1729341" y="256520"/>
                    <a:pt x="1702419" y="283442"/>
                    <a:pt x="1669208" y="283442"/>
                  </a:cubicBezTo>
                  <a:lnTo>
                    <a:pt x="60133" y="283442"/>
                  </a:lnTo>
                  <a:cubicBezTo>
                    <a:pt x="26922" y="283442"/>
                    <a:pt x="0" y="256520"/>
                    <a:pt x="0" y="223310"/>
                  </a:cubicBezTo>
                  <a:lnTo>
                    <a:pt x="0" y="60133"/>
                  </a:lnTo>
                  <a:cubicBezTo>
                    <a:pt x="0" y="26922"/>
                    <a:pt x="26922" y="0"/>
                    <a:pt x="60133" y="0"/>
                  </a:cubicBezTo>
                  <a:close/>
                </a:path>
              </a:pathLst>
            </a:custGeom>
            <a:gradFill rotWithShape="1">
              <a:gsLst>
                <a:gs pos="0">
                  <a:srgbClr val="000000">
                    <a:alpha val="100000"/>
                  </a:srgbClr>
                </a:gs>
                <a:gs pos="100000">
                  <a:srgbClr val="3533CD">
                    <a:alpha val="100000"/>
                  </a:srgbClr>
                </a:gs>
              </a:gsLst>
              <a:lin ang="0"/>
            </a:gradFill>
          </p:spPr>
          <p:txBody>
            <a:bodyPr/>
            <a:lstStyle/>
            <a:p>
              <a:endParaRPr lang="ro-RO"/>
            </a:p>
          </p:txBody>
        </p:sp>
        <p:sp>
          <p:nvSpPr>
            <p:cNvPr id="35" name="TextBox 12">
              <a:extLst>
                <a:ext uri="{FF2B5EF4-FFF2-40B4-BE49-F238E27FC236}">
                  <a16:creationId xmlns:a16="http://schemas.microsoft.com/office/drawing/2014/main" id="{C1F8FA58-A9B2-170A-14E2-91B5D47E39CB}"/>
                </a:ext>
              </a:extLst>
            </p:cNvPr>
            <p:cNvSpPr txBox="1"/>
            <p:nvPr/>
          </p:nvSpPr>
          <p:spPr>
            <a:xfrm>
              <a:off x="0" y="0"/>
              <a:ext cx="1729341" cy="283442"/>
            </a:xfrm>
            <a:prstGeom prst="rect">
              <a:avLst/>
            </a:prstGeom>
          </p:spPr>
          <p:txBody>
            <a:bodyPr lIns="50800" tIns="50800" rIns="50800" bIns="50800" rtlCol="0" anchor="ctr"/>
            <a:lstStyle/>
            <a:p>
              <a:pPr algn="ctr">
                <a:lnSpc>
                  <a:spcPts val="2760"/>
                </a:lnSpc>
              </a:pPr>
              <a:r>
                <a:rPr lang="en-US" sz="2300" dirty="0">
                  <a:solidFill>
                    <a:schemeClr val="bg1"/>
                  </a:solidFill>
                  <a:latin typeface="Michroma"/>
                  <a:ea typeface="Michroma"/>
                  <a:cs typeface="Michroma"/>
                  <a:sym typeface="Michroma"/>
                  <a:hlinkClick r:id="rId6">
                    <a:extLst>
                      <a:ext uri="{A12FA001-AC4F-418D-AE19-62706E023703}">
                        <ahyp:hlinkClr xmlns:ahyp="http://schemas.microsoft.com/office/drawing/2018/hyperlinkcolor" val="tx"/>
                      </a:ext>
                    </a:extLst>
                  </a:hlinkClick>
                </a:rPr>
                <a:t>Demo: Team Leader’s view</a:t>
              </a:r>
              <a:endParaRPr lang="en-US" sz="2300" dirty="0">
                <a:solidFill>
                  <a:schemeClr val="bg1"/>
                </a:solidFill>
                <a:latin typeface="Michroma"/>
                <a:ea typeface="Michroma"/>
                <a:cs typeface="Michroma"/>
                <a:sym typeface="Michroma"/>
              </a:endParaRPr>
            </a:p>
          </p:txBody>
        </p:sp>
      </p:grpSp>
      <p:grpSp>
        <p:nvGrpSpPr>
          <p:cNvPr id="36" name="Group 10">
            <a:extLst>
              <a:ext uri="{FF2B5EF4-FFF2-40B4-BE49-F238E27FC236}">
                <a16:creationId xmlns:a16="http://schemas.microsoft.com/office/drawing/2014/main" id="{67DF638B-742E-AB65-7EC6-682418401BDE}"/>
              </a:ext>
            </a:extLst>
          </p:cNvPr>
          <p:cNvGrpSpPr/>
          <p:nvPr/>
        </p:nvGrpSpPr>
        <p:grpSpPr>
          <a:xfrm>
            <a:off x="669812" y="8340428"/>
            <a:ext cx="4751396" cy="1076195"/>
            <a:chOff x="0" y="0"/>
            <a:chExt cx="1729341" cy="283442"/>
          </a:xfrm>
        </p:grpSpPr>
        <p:sp>
          <p:nvSpPr>
            <p:cNvPr id="37" name="Freeform 11">
              <a:extLst>
                <a:ext uri="{FF2B5EF4-FFF2-40B4-BE49-F238E27FC236}">
                  <a16:creationId xmlns:a16="http://schemas.microsoft.com/office/drawing/2014/main" id="{0052E9A0-335A-A1CD-28DE-62D384EFA691}"/>
                </a:ext>
              </a:extLst>
            </p:cNvPr>
            <p:cNvSpPr/>
            <p:nvPr/>
          </p:nvSpPr>
          <p:spPr>
            <a:xfrm>
              <a:off x="0" y="0"/>
              <a:ext cx="1729341" cy="283442"/>
            </a:xfrm>
            <a:custGeom>
              <a:avLst/>
              <a:gdLst/>
              <a:ahLst/>
              <a:cxnLst/>
              <a:rect l="l" t="t" r="r" b="b"/>
              <a:pathLst>
                <a:path w="1729341" h="283442">
                  <a:moveTo>
                    <a:pt x="60133" y="0"/>
                  </a:moveTo>
                  <a:lnTo>
                    <a:pt x="1669208" y="0"/>
                  </a:lnTo>
                  <a:cubicBezTo>
                    <a:pt x="1702419" y="0"/>
                    <a:pt x="1729341" y="26922"/>
                    <a:pt x="1729341" y="60133"/>
                  </a:cubicBezTo>
                  <a:lnTo>
                    <a:pt x="1729341" y="223310"/>
                  </a:lnTo>
                  <a:cubicBezTo>
                    <a:pt x="1729341" y="256520"/>
                    <a:pt x="1702419" y="283442"/>
                    <a:pt x="1669208" y="283442"/>
                  </a:cubicBezTo>
                  <a:lnTo>
                    <a:pt x="60133" y="283442"/>
                  </a:lnTo>
                  <a:cubicBezTo>
                    <a:pt x="26922" y="283442"/>
                    <a:pt x="0" y="256520"/>
                    <a:pt x="0" y="223310"/>
                  </a:cubicBezTo>
                  <a:lnTo>
                    <a:pt x="0" y="60133"/>
                  </a:lnTo>
                  <a:cubicBezTo>
                    <a:pt x="0" y="26922"/>
                    <a:pt x="26922" y="0"/>
                    <a:pt x="60133" y="0"/>
                  </a:cubicBezTo>
                  <a:close/>
                </a:path>
              </a:pathLst>
            </a:custGeom>
            <a:gradFill rotWithShape="1">
              <a:gsLst>
                <a:gs pos="0">
                  <a:srgbClr val="000000">
                    <a:alpha val="100000"/>
                  </a:srgbClr>
                </a:gs>
                <a:gs pos="100000">
                  <a:srgbClr val="3533CD">
                    <a:alpha val="100000"/>
                  </a:srgbClr>
                </a:gs>
              </a:gsLst>
              <a:lin ang="0"/>
            </a:gradFill>
          </p:spPr>
          <p:txBody>
            <a:bodyPr/>
            <a:lstStyle/>
            <a:p>
              <a:endParaRPr lang="ro-RO"/>
            </a:p>
          </p:txBody>
        </p:sp>
        <p:sp>
          <p:nvSpPr>
            <p:cNvPr id="38" name="TextBox 12">
              <a:extLst>
                <a:ext uri="{FF2B5EF4-FFF2-40B4-BE49-F238E27FC236}">
                  <a16:creationId xmlns:a16="http://schemas.microsoft.com/office/drawing/2014/main" id="{B46F943D-290F-AEAF-0D75-E3F488A216C0}"/>
                </a:ext>
              </a:extLst>
            </p:cNvPr>
            <p:cNvSpPr txBox="1"/>
            <p:nvPr/>
          </p:nvSpPr>
          <p:spPr>
            <a:xfrm>
              <a:off x="0" y="0"/>
              <a:ext cx="1729341" cy="283442"/>
            </a:xfrm>
            <a:prstGeom prst="rect">
              <a:avLst/>
            </a:prstGeom>
          </p:spPr>
          <p:txBody>
            <a:bodyPr lIns="50800" tIns="50800" rIns="50800" bIns="50800" rtlCol="0" anchor="ctr"/>
            <a:lstStyle/>
            <a:p>
              <a:pPr algn="ctr">
                <a:lnSpc>
                  <a:spcPts val="2760"/>
                </a:lnSpc>
              </a:pPr>
              <a:r>
                <a:rPr lang="en-US" sz="2300" dirty="0">
                  <a:solidFill>
                    <a:schemeClr val="bg1"/>
                  </a:solidFill>
                  <a:latin typeface="Michroma"/>
                  <a:ea typeface="Michroma"/>
                  <a:cs typeface="Michroma"/>
                  <a:sym typeface="Michroma"/>
                  <a:hlinkClick r:id="rId7">
                    <a:extLst>
                      <a:ext uri="{A12FA001-AC4F-418D-AE19-62706E023703}">
                        <ahyp:hlinkClr xmlns:ahyp="http://schemas.microsoft.com/office/drawing/2018/hyperlinkcolor" val="tx"/>
                      </a:ext>
                    </a:extLst>
                  </a:hlinkClick>
                </a:rPr>
                <a:t>Demo: Stakeholder’s view</a:t>
              </a:r>
              <a:endParaRPr lang="en-US" sz="2300" dirty="0">
                <a:solidFill>
                  <a:schemeClr val="bg1"/>
                </a:solidFill>
                <a:latin typeface="Michroma"/>
                <a:ea typeface="Michroma"/>
                <a:cs typeface="Michroma"/>
                <a:sym typeface="Michroma"/>
              </a:endParaRPr>
            </a:p>
          </p:txBody>
        </p:sp>
      </p:grpSp>
      <p:grpSp>
        <p:nvGrpSpPr>
          <p:cNvPr id="39" name="Group 10">
            <a:extLst>
              <a:ext uri="{FF2B5EF4-FFF2-40B4-BE49-F238E27FC236}">
                <a16:creationId xmlns:a16="http://schemas.microsoft.com/office/drawing/2014/main" id="{144255A6-AD4B-D99E-A44E-9F1B9C753EE1}"/>
              </a:ext>
            </a:extLst>
          </p:cNvPr>
          <p:cNvGrpSpPr/>
          <p:nvPr/>
        </p:nvGrpSpPr>
        <p:grpSpPr>
          <a:xfrm>
            <a:off x="6735098" y="8340427"/>
            <a:ext cx="4751396" cy="1076195"/>
            <a:chOff x="0" y="0"/>
            <a:chExt cx="1729341" cy="283442"/>
          </a:xfrm>
        </p:grpSpPr>
        <p:sp>
          <p:nvSpPr>
            <p:cNvPr id="40" name="Freeform 11">
              <a:extLst>
                <a:ext uri="{FF2B5EF4-FFF2-40B4-BE49-F238E27FC236}">
                  <a16:creationId xmlns:a16="http://schemas.microsoft.com/office/drawing/2014/main" id="{F3A42630-A1D8-F961-8311-B26B25FB55D0}"/>
                </a:ext>
              </a:extLst>
            </p:cNvPr>
            <p:cNvSpPr/>
            <p:nvPr/>
          </p:nvSpPr>
          <p:spPr>
            <a:xfrm>
              <a:off x="0" y="0"/>
              <a:ext cx="1729341" cy="283442"/>
            </a:xfrm>
            <a:custGeom>
              <a:avLst/>
              <a:gdLst/>
              <a:ahLst/>
              <a:cxnLst/>
              <a:rect l="l" t="t" r="r" b="b"/>
              <a:pathLst>
                <a:path w="1729341" h="283442">
                  <a:moveTo>
                    <a:pt x="60133" y="0"/>
                  </a:moveTo>
                  <a:lnTo>
                    <a:pt x="1669208" y="0"/>
                  </a:lnTo>
                  <a:cubicBezTo>
                    <a:pt x="1702419" y="0"/>
                    <a:pt x="1729341" y="26922"/>
                    <a:pt x="1729341" y="60133"/>
                  </a:cubicBezTo>
                  <a:lnTo>
                    <a:pt x="1729341" y="223310"/>
                  </a:lnTo>
                  <a:cubicBezTo>
                    <a:pt x="1729341" y="256520"/>
                    <a:pt x="1702419" y="283442"/>
                    <a:pt x="1669208" y="283442"/>
                  </a:cubicBezTo>
                  <a:lnTo>
                    <a:pt x="60133" y="283442"/>
                  </a:lnTo>
                  <a:cubicBezTo>
                    <a:pt x="26922" y="283442"/>
                    <a:pt x="0" y="256520"/>
                    <a:pt x="0" y="223310"/>
                  </a:cubicBezTo>
                  <a:lnTo>
                    <a:pt x="0" y="60133"/>
                  </a:lnTo>
                  <a:cubicBezTo>
                    <a:pt x="0" y="26922"/>
                    <a:pt x="26922" y="0"/>
                    <a:pt x="60133" y="0"/>
                  </a:cubicBezTo>
                  <a:close/>
                </a:path>
              </a:pathLst>
            </a:custGeom>
            <a:gradFill rotWithShape="1">
              <a:gsLst>
                <a:gs pos="0">
                  <a:srgbClr val="000000">
                    <a:alpha val="100000"/>
                  </a:srgbClr>
                </a:gs>
                <a:gs pos="100000">
                  <a:srgbClr val="3533CD">
                    <a:alpha val="100000"/>
                  </a:srgbClr>
                </a:gs>
              </a:gsLst>
              <a:lin ang="0"/>
            </a:gradFill>
          </p:spPr>
          <p:txBody>
            <a:bodyPr/>
            <a:lstStyle/>
            <a:p>
              <a:endParaRPr lang="ro-RO"/>
            </a:p>
          </p:txBody>
        </p:sp>
        <p:sp>
          <p:nvSpPr>
            <p:cNvPr id="41" name="TextBox 12">
              <a:extLst>
                <a:ext uri="{FF2B5EF4-FFF2-40B4-BE49-F238E27FC236}">
                  <a16:creationId xmlns:a16="http://schemas.microsoft.com/office/drawing/2014/main" id="{5102C09F-847F-B28C-8C02-93B3D53DC705}"/>
                </a:ext>
              </a:extLst>
            </p:cNvPr>
            <p:cNvSpPr txBox="1"/>
            <p:nvPr/>
          </p:nvSpPr>
          <p:spPr>
            <a:xfrm>
              <a:off x="0" y="0"/>
              <a:ext cx="1729341" cy="283442"/>
            </a:xfrm>
            <a:prstGeom prst="rect">
              <a:avLst/>
            </a:prstGeom>
          </p:spPr>
          <p:txBody>
            <a:bodyPr lIns="50800" tIns="50800" rIns="50800" bIns="50800" rtlCol="0" anchor="ctr"/>
            <a:lstStyle/>
            <a:p>
              <a:pPr algn="ctr">
                <a:lnSpc>
                  <a:spcPts val="2760"/>
                </a:lnSpc>
              </a:pPr>
              <a:r>
                <a:rPr lang="en-US" sz="2300" dirty="0">
                  <a:solidFill>
                    <a:schemeClr val="bg1"/>
                  </a:solidFill>
                  <a:latin typeface="Michroma"/>
                  <a:ea typeface="Michroma"/>
                  <a:cs typeface="Michroma"/>
                  <a:sym typeface="Michroma"/>
                  <a:hlinkClick r:id="rId8">
                    <a:extLst>
                      <a:ext uri="{A12FA001-AC4F-418D-AE19-62706E023703}">
                        <ahyp:hlinkClr xmlns:ahyp="http://schemas.microsoft.com/office/drawing/2018/hyperlinkcolor" val="tx"/>
                      </a:ext>
                    </a:extLst>
                  </a:hlinkClick>
                </a:rPr>
                <a:t>Demo: Admin’s view</a:t>
              </a:r>
              <a:endParaRPr lang="en-US" sz="2300" dirty="0">
                <a:solidFill>
                  <a:schemeClr val="bg1"/>
                </a:solidFill>
                <a:latin typeface="Michroma"/>
                <a:ea typeface="Michroma"/>
                <a:cs typeface="Michroma"/>
                <a:sym typeface="Michroma"/>
              </a:endParaRPr>
            </a:p>
          </p:txBody>
        </p:sp>
      </p:grpSp>
      <p:grpSp>
        <p:nvGrpSpPr>
          <p:cNvPr id="42" name="Group 10">
            <a:extLst>
              <a:ext uri="{FF2B5EF4-FFF2-40B4-BE49-F238E27FC236}">
                <a16:creationId xmlns:a16="http://schemas.microsoft.com/office/drawing/2014/main" id="{0FC0A040-B5B9-2332-FE1F-7745CEA58599}"/>
              </a:ext>
            </a:extLst>
          </p:cNvPr>
          <p:cNvGrpSpPr/>
          <p:nvPr/>
        </p:nvGrpSpPr>
        <p:grpSpPr>
          <a:xfrm>
            <a:off x="12894331" y="8340426"/>
            <a:ext cx="4751396" cy="1076195"/>
            <a:chOff x="0" y="0"/>
            <a:chExt cx="1729341" cy="283442"/>
          </a:xfrm>
        </p:grpSpPr>
        <p:sp>
          <p:nvSpPr>
            <p:cNvPr id="43" name="Freeform 11">
              <a:extLst>
                <a:ext uri="{FF2B5EF4-FFF2-40B4-BE49-F238E27FC236}">
                  <a16:creationId xmlns:a16="http://schemas.microsoft.com/office/drawing/2014/main" id="{47A01534-3E95-83D5-AFBD-7A9D275888DE}"/>
                </a:ext>
              </a:extLst>
            </p:cNvPr>
            <p:cNvSpPr/>
            <p:nvPr/>
          </p:nvSpPr>
          <p:spPr>
            <a:xfrm>
              <a:off x="0" y="0"/>
              <a:ext cx="1729341" cy="283442"/>
            </a:xfrm>
            <a:custGeom>
              <a:avLst/>
              <a:gdLst/>
              <a:ahLst/>
              <a:cxnLst/>
              <a:rect l="l" t="t" r="r" b="b"/>
              <a:pathLst>
                <a:path w="1729341" h="283442">
                  <a:moveTo>
                    <a:pt x="60133" y="0"/>
                  </a:moveTo>
                  <a:lnTo>
                    <a:pt x="1669208" y="0"/>
                  </a:lnTo>
                  <a:cubicBezTo>
                    <a:pt x="1702419" y="0"/>
                    <a:pt x="1729341" y="26922"/>
                    <a:pt x="1729341" y="60133"/>
                  </a:cubicBezTo>
                  <a:lnTo>
                    <a:pt x="1729341" y="223310"/>
                  </a:lnTo>
                  <a:cubicBezTo>
                    <a:pt x="1729341" y="256520"/>
                    <a:pt x="1702419" y="283442"/>
                    <a:pt x="1669208" y="283442"/>
                  </a:cubicBezTo>
                  <a:lnTo>
                    <a:pt x="60133" y="283442"/>
                  </a:lnTo>
                  <a:cubicBezTo>
                    <a:pt x="26922" y="283442"/>
                    <a:pt x="0" y="256520"/>
                    <a:pt x="0" y="223310"/>
                  </a:cubicBezTo>
                  <a:lnTo>
                    <a:pt x="0" y="60133"/>
                  </a:lnTo>
                  <a:cubicBezTo>
                    <a:pt x="0" y="26922"/>
                    <a:pt x="26922" y="0"/>
                    <a:pt x="60133" y="0"/>
                  </a:cubicBezTo>
                  <a:close/>
                </a:path>
              </a:pathLst>
            </a:custGeom>
            <a:gradFill rotWithShape="1">
              <a:gsLst>
                <a:gs pos="0">
                  <a:srgbClr val="000000">
                    <a:alpha val="100000"/>
                  </a:srgbClr>
                </a:gs>
                <a:gs pos="100000">
                  <a:srgbClr val="3533CD">
                    <a:alpha val="100000"/>
                  </a:srgbClr>
                </a:gs>
              </a:gsLst>
              <a:lin ang="0"/>
            </a:gradFill>
          </p:spPr>
          <p:txBody>
            <a:bodyPr/>
            <a:lstStyle/>
            <a:p>
              <a:endParaRPr lang="ro-RO"/>
            </a:p>
          </p:txBody>
        </p:sp>
        <p:sp>
          <p:nvSpPr>
            <p:cNvPr id="44" name="TextBox 12">
              <a:extLst>
                <a:ext uri="{FF2B5EF4-FFF2-40B4-BE49-F238E27FC236}">
                  <a16:creationId xmlns:a16="http://schemas.microsoft.com/office/drawing/2014/main" id="{DA07B9CB-D7E4-8808-BA48-573E5C3F2096}"/>
                </a:ext>
              </a:extLst>
            </p:cNvPr>
            <p:cNvSpPr txBox="1"/>
            <p:nvPr/>
          </p:nvSpPr>
          <p:spPr>
            <a:xfrm>
              <a:off x="0" y="0"/>
              <a:ext cx="1729341" cy="283442"/>
            </a:xfrm>
            <a:prstGeom prst="rect">
              <a:avLst/>
            </a:prstGeom>
          </p:spPr>
          <p:txBody>
            <a:bodyPr lIns="50800" tIns="50800" rIns="50800" bIns="50800" rtlCol="0" anchor="ctr"/>
            <a:lstStyle/>
            <a:p>
              <a:pPr algn="ctr">
                <a:lnSpc>
                  <a:spcPts val="2760"/>
                </a:lnSpc>
              </a:pPr>
              <a:r>
                <a:rPr lang="en-US" sz="2300" dirty="0">
                  <a:solidFill>
                    <a:schemeClr val="bg1"/>
                  </a:solidFill>
                  <a:latin typeface="Michroma"/>
                  <a:ea typeface="Michroma"/>
                  <a:cs typeface="Michroma"/>
                  <a:sym typeface="Michroma"/>
                  <a:hlinkClick r:id="rId9">
                    <a:extLst>
                      <a:ext uri="{A12FA001-AC4F-418D-AE19-62706E023703}">
                        <ahyp:hlinkClr xmlns:ahyp="http://schemas.microsoft.com/office/drawing/2018/hyperlinkcolor" val="tx"/>
                      </a:ext>
                    </a:extLst>
                  </a:hlinkClick>
                </a:rPr>
                <a:t>Demo: Forgot Password</a:t>
              </a:r>
              <a:endParaRPr lang="en-US" sz="2300" dirty="0">
                <a:solidFill>
                  <a:schemeClr val="bg1"/>
                </a:solidFill>
                <a:latin typeface="Michroma"/>
                <a:ea typeface="Michroma"/>
                <a:cs typeface="Michroma"/>
                <a:sym typeface="Michroma"/>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976" y="-34142"/>
            <a:ext cx="18609951" cy="11199807"/>
          </a:xfrm>
          <a:custGeom>
            <a:avLst/>
            <a:gdLst/>
            <a:ahLst/>
            <a:cxnLst/>
            <a:rect l="l" t="t" r="r" b="b"/>
            <a:pathLst>
              <a:path w="18609951" h="11199807">
                <a:moveTo>
                  <a:pt x="0" y="0"/>
                </a:moveTo>
                <a:lnTo>
                  <a:pt x="18609951" y="0"/>
                </a:lnTo>
                <a:lnTo>
                  <a:pt x="18609951" y="11199807"/>
                </a:lnTo>
                <a:lnTo>
                  <a:pt x="0" y="111998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ro-RO"/>
          </a:p>
        </p:txBody>
      </p:sp>
      <p:sp>
        <p:nvSpPr>
          <p:cNvPr id="3" name="Freeform 3"/>
          <p:cNvSpPr/>
          <p:nvPr/>
        </p:nvSpPr>
        <p:spPr>
          <a:xfrm>
            <a:off x="-3435588" y="-2461225"/>
            <a:ext cx="9103848" cy="9172643"/>
          </a:xfrm>
          <a:custGeom>
            <a:avLst/>
            <a:gdLst/>
            <a:ahLst/>
            <a:cxnLst/>
            <a:rect l="l" t="t" r="r" b="b"/>
            <a:pathLst>
              <a:path w="9103848" h="9172643">
                <a:moveTo>
                  <a:pt x="0" y="0"/>
                </a:moveTo>
                <a:lnTo>
                  <a:pt x="9103849" y="0"/>
                </a:lnTo>
                <a:lnTo>
                  <a:pt x="9103849" y="9172643"/>
                </a:lnTo>
                <a:lnTo>
                  <a:pt x="0" y="9172643"/>
                </a:lnTo>
                <a:lnTo>
                  <a:pt x="0" y="0"/>
                </a:lnTo>
                <a:close/>
              </a:path>
            </a:pathLst>
          </a:custGeom>
          <a:blipFill>
            <a:blip r:embed="rId4">
              <a:alphaModFix amt="54000"/>
            </a:blip>
            <a:stretch>
              <a:fillRect/>
            </a:stretch>
          </a:blipFill>
        </p:spPr>
        <p:txBody>
          <a:bodyPr/>
          <a:lstStyle/>
          <a:p>
            <a:endParaRPr lang="ro-RO"/>
          </a:p>
        </p:txBody>
      </p:sp>
      <p:sp>
        <p:nvSpPr>
          <p:cNvPr id="4" name="AutoShape 4"/>
          <p:cNvSpPr/>
          <p:nvPr/>
        </p:nvSpPr>
        <p:spPr>
          <a:xfrm>
            <a:off x="1273936" y="5599903"/>
            <a:ext cx="6638348" cy="2794085"/>
          </a:xfrm>
          <a:prstGeom prst="rect">
            <a:avLst/>
          </a:prstGeom>
          <a:solidFill>
            <a:srgbClr val="133C75">
              <a:alpha val="56863"/>
            </a:srgbClr>
          </a:solidFill>
        </p:spPr>
        <p:txBody>
          <a:bodyPr/>
          <a:lstStyle/>
          <a:p>
            <a:endParaRPr lang="ro-RO"/>
          </a:p>
        </p:txBody>
      </p:sp>
      <p:sp>
        <p:nvSpPr>
          <p:cNvPr id="5" name="AutoShape 5"/>
          <p:cNvSpPr/>
          <p:nvPr/>
        </p:nvSpPr>
        <p:spPr>
          <a:xfrm>
            <a:off x="1274852" y="1908428"/>
            <a:ext cx="6638348" cy="2794085"/>
          </a:xfrm>
          <a:prstGeom prst="rect">
            <a:avLst/>
          </a:prstGeom>
          <a:solidFill>
            <a:srgbClr val="133C75">
              <a:alpha val="70980"/>
            </a:srgbClr>
          </a:solidFill>
        </p:spPr>
        <p:txBody>
          <a:bodyPr/>
          <a:lstStyle/>
          <a:p>
            <a:endParaRPr lang="ro-RO"/>
          </a:p>
        </p:txBody>
      </p:sp>
      <p:sp>
        <p:nvSpPr>
          <p:cNvPr id="6" name="AutoShape 6"/>
          <p:cNvSpPr/>
          <p:nvPr/>
        </p:nvSpPr>
        <p:spPr>
          <a:xfrm>
            <a:off x="1273936" y="4697750"/>
            <a:ext cx="14601225" cy="0"/>
          </a:xfrm>
          <a:prstGeom prst="line">
            <a:avLst/>
          </a:prstGeom>
          <a:ln w="9525" cap="rnd">
            <a:solidFill>
              <a:srgbClr val="76B5F6"/>
            </a:solidFill>
            <a:prstDash val="solid"/>
            <a:headEnd type="none" w="sm" len="sm"/>
            <a:tailEnd type="none" w="sm" len="sm"/>
          </a:ln>
        </p:spPr>
        <p:txBody>
          <a:bodyPr/>
          <a:lstStyle/>
          <a:p>
            <a:endParaRPr lang="ro-RO"/>
          </a:p>
        </p:txBody>
      </p:sp>
      <p:sp>
        <p:nvSpPr>
          <p:cNvPr id="7" name="AutoShape 7"/>
          <p:cNvSpPr/>
          <p:nvPr/>
        </p:nvSpPr>
        <p:spPr>
          <a:xfrm>
            <a:off x="1273936" y="1903666"/>
            <a:ext cx="14601225" cy="0"/>
          </a:xfrm>
          <a:prstGeom prst="line">
            <a:avLst/>
          </a:prstGeom>
          <a:ln w="9525" cap="rnd">
            <a:solidFill>
              <a:srgbClr val="76B5F6"/>
            </a:solidFill>
            <a:prstDash val="solid"/>
            <a:headEnd type="none" w="sm" len="sm"/>
            <a:tailEnd type="none" w="sm" len="sm"/>
          </a:ln>
        </p:spPr>
        <p:txBody>
          <a:bodyPr/>
          <a:lstStyle/>
          <a:p>
            <a:endParaRPr lang="ro-RO"/>
          </a:p>
        </p:txBody>
      </p:sp>
      <p:sp>
        <p:nvSpPr>
          <p:cNvPr id="8" name="AutoShape 8"/>
          <p:cNvSpPr/>
          <p:nvPr/>
        </p:nvSpPr>
        <p:spPr>
          <a:xfrm>
            <a:off x="1273936" y="8382473"/>
            <a:ext cx="14601225" cy="0"/>
          </a:xfrm>
          <a:prstGeom prst="line">
            <a:avLst/>
          </a:prstGeom>
          <a:ln w="9525" cap="rnd">
            <a:solidFill>
              <a:srgbClr val="76B5F6">
                <a:alpha val="28627"/>
              </a:srgbClr>
            </a:solidFill>
            <a:prstDash val="solid"/>
            <a:headEnd type="none" w="sm" len="sm"/>
            <a:tailEnd type="none" w="sm" len="sm"/>
          </a:ln>
        </p:spPr>
        <p:txBody>
          <a:bodyPr/>
          <a:lstStyle/>
          <a:p>
            <a:endParaRPr lang="ro-RO"/>
          </a:p>
        </p:txBody>
      </p:sp>
      <p:sp>
        <p:nvSpPr>
          <p:cNvPr id="9" name="AutoShape 9"/>
          <p:cNvSpPr/>
          <p:nvPr/>
        </p:nvSpPr>
        <p:spPr>
          <a:xfrm>
            <a:off x="1274852" y="5594012"/>
            <a:ext cx="14601225" cy="0"/>
          </a:xfrm>
          <a:prstGeom prst="line">
            <a:avLst/>
          </a:prstGeom>
          <a:ln w="9525" cap="rnd">
            <a:solidFill>
              <a:srgbClr val="76B5F6"/>
            </a:solidFill>
            <a:prstDash val="solid"/>
            <a:headEnd type="none" w="sm" len="sm"/>
            <a:tailEnd type="none" w="sm" len="sm"/>
          </a:ln>
        </p:spPr>
        <p:txBody>
          <a:bodyPr/>
          <a:lstStyle/>
          <a:p>
            <a:endParaRPr lang="ro-RO"/>
          </a:p>
        </p:txBody>
      </p:sp>
      <p:grpSp>
        <p:nvGrpSpPr>
          <p:cNvPr id="10" name="Group 10"/>
          <p:cNvGrpSpPr/>
          <p:nvPr/>
        </p:nvGrpSpPr>
        <p:grpSpPr>
          <a:xfrm>
            <a:off x="1346191" y="8784513"/>
            <a:ext cx="6566092" cy="1076195"/>
            <a:chOff x="0" y="0"/>
            <a:chExt cx="1729341" cy="283442"/>
          </a:xfrm>
        </p:grpSpPr>
        <p:sp>
          <p:nvSpPr>
            <p:cNvPr id="11" name="Freeform 11"/>
            <p:cNvSpPr/>
            <p:nvPr/>
          </p:nvSpPr>
          <p:spPr>
            <a:xfrm>
              <a:off x="0" y="0"/>
              <a:ext cx="1729341" cy="283442"/>
            </a:xfrm>
            <a:custGeom>
              <a:avLst/>
              <a:gdLst/>
              <a:ahLst/>
              <a:cxnLst/>
              <a:rect l="l" t="t" r="r" b="b"/>
              <a:pathLst>
                <a:path w="1729341" h="283442">
                  <a:moveTo>
                    <a:pt x="60133" y="0"/>
                  </a:moveTo>
                  <a:lnTo>
                    <a:pt x="1669208" y="0"/>
                  </a:lnTo>
                  <a:cubicBezTo>
                    <a:pt x="1702419" y="0"/>
                    <a:pt x="1729341" y="26922"/>
                    <a:pt x="1729341" y="60133"/>
                  </a:cubicBezTo>
                  <a:lnTo>
                    <a:pt x="1729341" y="223310"/>
                  </a:lnTo>
                  <a:cubicBezTo>
                    <a:pt x="1729341" y="256520"/>
                    <a:pt x="1702419" y="283442"/>
                    <a:pt x="1669208" y="283442"/>
                  </a:cubicBezTo>
                  <a:lnTo>
                    <a:pt x="60133" y="283442"/>
                  </a:lnTo>
                  <a:cubicBezTo>
                    <a:pt x="26922" y="283442"/>
                    <a:pt x="0" y="256520"/>
                    <a:pt x="0" y="223310"/>
                  </a:cubicBezTo>
                  <a:lnTo>
                    <a:pt x="0" y="60133"/>
                  </a:lnTo>
                  <a:cubicBezTo>
                    <a:pt x="0" y="26922"/>
                    <a:pt x="26922" y="0"/>
                    <a:pt x="60133" y="0"/>
                  </a:cubicBezTo>
                  <a:close/>
                </a:path>
              </a:pathLst>
            </a:custGeom>
            <a:gradFill rotWithShape="1">
              <a:gsLst>
                <a:gs pos="0">
                  <a:srgbClr val="000000">
                    <a:alpha val="100000"/>
                  </a:srgbClr>
                </a:gs>
                <a:gs pos="100000">
                  <a:srgbClr val="3533CD">
                    <a:alpha val="100000"/>
                  </a:srgbClr>
                </a:gs>
              </a:gsLst>
              <a:lin ang="0"/>
            </a:gradFill>
          </p:spPr>
          <p:txBody>
            <a:bodyPr/>
            <a:lstStyle/>
            <a:p>
              <a:endParaRPr lang="ro-RO"/>
            </a:p>
          </p:txBody>
        </p:sp>
        <p:sp>
          <p:nvSpPr>
            <p:cNvPr id="12" name="TextBox 12"/>
            <p:cNvSpPr txBox="1"/>
            <p:nvPr/>
          </p:nvSpPr>
          <p:spPr>
            <a:xfrm>
              <a:off x="0" y="0"/>
              <a:ext cx="1729341" cy="283442"/>
            </a:xfrm>
            <a:prstGeom prst="rect">
              <a:avLst/>
            </a:prstGeom>
          </p:spPr>
          <p:txBody>
            <a:bodyPr lIns="50800" tIns="50800" rIns="50800" bIns="50800" rtlCol="0" anchor="ctr"/>
            <a:lstStyle/>
            <a:p>
              <a:pPr algn="ctr">
                <a:lnSpc>
                  <a:spcPts val="2760"/>
                </a:lnSpc>
              </a:pPr>
              <a:r>
                <a:rPr lang="en-US" sz="2300" dirty="0">
                  <a:solidFill>
                    <a:schemeClr val="bg1"/>
                  </a:solidFill>
                  <a:latin typeface="Michroma"/>
                  <a:ea typeface="Michroma"/>
                  <a:cs typeface="Michroma"/>
                  <a:sym typeface="Michroma"/>
                  <a:hlinkClick r:id="rId5">
                    <a:extLst>
                      <a:ext uri="{A12FA001-AC4F-418D-AE19-62706E023703}">
                        <ahyp:hlinkClr xmlns:ahyp="http://schemas.microsoft.com/office/drawing/2018/hyperlinkcolor" val="tx"/>
                      </a:ext>
                    </a:extLst>
                  </a:hlinkClick>
                </a:rPr>
                <a:t>Demo: Project Manager’s view</a:t>
              </a:r>
              <a:endParaRPr lang="en-US" sz="2300" dirty="0">
                <a:solidFill>
                  <a:schemeClr val="bg1"/>
                </a:solidFill>
                <a:latin typeface="Michroma"/>
                <a:ea typeface="Michroma"/>
                <a:cs typeface="Michroma"/>
                <a:sym typeface="Michroma"/>
              </a:endParaRPr>
            </a:p>
          </p:txBody>
        </p:sp>
      </p:grpSp>
      <p:sp>
        <p:nvSpPr>
          <p:cNvPr id="13" name="TextBox 13"/>
          <p:cNvSpPr txBox="1"/>
          <p:nvPr/>
        </p:nvSpPr>
        <p:spPr>
          <a:xfrm>
            <a:off x="1676904" y="3034008"/>
            <a:ext cx="5750608" cy="552450"/>
          </a:xfrm>
          <a:prstGeom prst="rect">
            <a:avLst/>
          </a:prstGeom>
        </p:spPr>
        <p:txBody>
          <a:bodyPr lIns="0" tIns="0" rIns="0" bIns="0" rtlCol="0" anchor="t">
            <a:spAutoFit/>
          </a:bodyPr>
          <a:lstStyle/>
          <a:p>
            <a:pPr marL="0" lvl="0" indent="0" algn="ctr">
              <a:lnSpc>
                <a:spcPts val="3974"/>
              </a:lnSpc>
            </a:pPr>
            <a:r>
              <a:rPr lang="en-US" sz="3749" b="1">
                <a:solidFill>
                  <a:srgbClr val="FFFFFF"/>
                </a:solidFill>
                <a:latin typeface="Telegraf Medium"/>
                <a:ea typeface="Telegraf Medium"/>
                <a:cs typeface="Telegraf Medium"/>
                <a:sym typeface="Telegraf Medium"/>
              </a:rPr>
              <a:t>Design</a:t>
            </a:r>
          </a:p>
        </p:txBody>
      </p:sp>
      <p:sp>
        <p:nvSpPr>
          <p:cNvPr id="14" name="TextBox 14"/>
          <p:cNvSpPr txBox="1"/>
          <p:nvPr/>
        </p:nvSpPr>
        <p:spPr>
          <a:xfrm>
            <a:off x="8080500" y="2249942"/>
            <a:ext cx="9254599" cy="2095638"/>
          </a:xfrm>
          <a:prstGeom prst="rect">
            <a:avLst/>
          </a:prstGeom>
        </p:spPr>
        <p:txBody>
          <a:bodyPr lIns="0" tIns="0" rIns="0" bIns="0" rtlCol="0" anchor="t">
            <a:spAutoFit/>
          </a:bodyPr>
          <a:lstStyle/>
          <a:p>
            <a:pPr algn="l">
              <a:lnSpc>
                <a:spcPts val="3282"/>
              </a:lnSpc>
            </a:pPr>
            <a:r>
              <a:rPr lang="en-US" sz="2525" dirty="0">
                <a:solidFill>
                  <a:srgbClr val="FFFFFF"/>
                </a:solidFill>
                <a:latin typeface="Telegraf"/>
                <a:ea typeface="Telegraf"/>
                <a:cs typeface="Telegraf"/>
                <a:sym typeface="Telegraf"/>
              </a:rPr>
              <a:t>The charter is created by the Project Manager and sent for approval by the main Stakeholder. The Stakeholders are defined in the project charter itself.</a:t>
            </a:r>
          </a:p>
          <a:p>
            <a:pPr algn="l">
              <a:lnSpc>
                <a:spcPts val="3282"/>
              </a:lnSpc>
            </a:pPr>
            <a:r>
              <a:rPr lang="en-US" sz="2525" dirty="0">
                <a:solidFill>
                  <a:srgbClr val="FFFFFF"/>
                </a:solidFill>
                <a:latin typeface="Telegraf"/>
                <a:ea typeface="Telegraf"/>
                <a:cs typeface="Telegraf"/>
                <a:sym typeface="Telegraf"/>
              </a:rPr>
              <a:t>The charter includes all of the project details: Scope, Teams, Stakeholders </a:t>
            </a:r>
          </a:p>
        </p:txBody>
      </p:sp>
      <p:sp>
        <p:nvSpPr>
          <p:cNvPr id="15" name="TextBox 15"/>
          <p:cNvSpPr txBox="1"/>
          <p:nvPr/>
        </p:nvSpPr>
        <p:spPr>
          <a:xfrm>
            <a:off x="1717806" y="6720943"/>
            <a:ext cx="5750608" cy="552006"/>
          </a:xfrm>
          <a:prstGeom prst="rect">
            <a:avLst/>
          </a:prstGeom>
        </p:spPr>
        <p:txBody>
          <a:bodyPr lIns="0" tIns="0" rIns="0" bIns="0" rtlCol="0" anchor="t">
            <a:spAutoFit/>
          </a:bodyPr>
          <a:lstStyle/>
          <a:p>
            <a:pPr marL="0" lvl="0" indent="0" algn="ctr">
              <a:lnSpc>
                <a:spcPts val="3948"/>
              </a:lnSpc>
            </a:pPr>
            <a:r>
              <a:rPr lang="en-US" sz="3725" b="1">
                <a:solidFill>
                  <a:srgbClr val="FFFFFF"/>
                </a:solidFill>
                <a:latin typeface="Telegraf Medium"/>
                <a:ea typeface="Telegraf Medium"/>
                <a:cs typeface="Telegraf Medium"/>
                <a:sym typeface="Telegraf Medium"/>
              </a:rPr>
              <a:t>Implementation</a:t>
            </a:r>
          </a:p>
        </p:txBody>
      </p:sp>
      <p:sp>
        <p:nvSpPr>
          <p:cNvPr id="16" name="TextBox 16"/>
          <p:cNvSpPr txBox="1"/>
          <p:nvPr/>
        </p:nvSpPr>
        <p:spPr>
          <a:xfrm>
            <a:off x="1273936" y="611758"/>
            <a:ext cx="6892136" cy="887095"/>
          </a:xfrm>
          <a:prstGeom prst="rect">
            <a:avLst/>
          </a:prstGeom>
        </p:spPr>
        <p:txBody>
          <a:bodyPr lIns="0" tIns="0" rIns="0" bIns="0" rtlCol="0" anchor="t">
            <a:spAutoFit/>
          </a:bodyPr>
          <a:lstStyle/>
          <a:p>
            <a:pPr algn="ctr">
              <a:lnSpc>
                <a:spcPts val="7279"/>
              </a:lnSpc>
            </a:pPr>
            <a:r>
              <a:rPr lang="en-US" sz="5199">
                <a:solidFill>
                  <a:srgbClr val="FFFFFF"/>
                </a:solidFill>
                <a:latin typeface="Michroma"/>
                <a:ea typeface="Michroma"/>
                <a:cs typeface="Michroma"/>
                <a:sym typeface="Michroma"/>
              </a:rPr>
              <a:t>Project Charter</a:t>
            </a:r>
          </a:p>
        </p:txBody>
      </p:sp>
      <p:sp>
        <p:nvSpPr>
          <p:cNvPr id="17" name="TextBox 17"/>
          <p:cNvSpPr txBox="1"/>
          <p:nvPr/>
        </p:nvSpPr>
        <p:spPr>
          <a:xfrm>
            <a:off x="8025044" y="5933278"/>
            <a:ext cx="9254599" cy="2063432"/>
          </a:xfrm>
          <a:prstGeom prst="rect">
            <a:avLst/>
          </a:prstGeom>
        </p:spPr>
        <p:txBody>
          <a:bodyPr lIns="0" tIns="0" rIns="0" bIns="0" rtlCol="0" anchor="t">
            <a:spAutoFit/>
          </a:bodyPr>
          <a:lstStyle/>
          <a:p>
            <a:pPr algn="l">
              <a:lnSpc>
                <a:spcPts val="3282"/>
              </a:lnSpc>
            </a:pPr>
            <a:r>
              <a:rPr lang="en-US" sz="2525">
                <a:solidFill>
                  <a:srgbClr val="FFFFFF"/>
                </a:solidFill>
                <a:latin typeface="Telegraf"/>
                <a:ea typeface="Telegraf"/>
                <a:cs typeface="Telegraf"/>
                <a:sym typeface="Telegraf"/>
              </a:rPr>
              <a:t>The charter is created using an HTML form and the data is stored in the MariaDB Projects table. A project charter is saved and the data now appears in the main Stakeholder’s Dashboard and awaits approval.</a:t>
            </a:r>
          </a:p>
          <a:p>
            <a:pPr algn="l">
              <a:lnSpc>
                <a:spcPts val="3282"/>
              </a:lnSpc>
            </a:pPr>
            <a:r>
              <a:rPr lang="en-US" sz="2525">
                <a:solidFill>
                  <a:srgbClr val="FFFFFF"/>
                </a:solidFill>
                <a:latin typeface="Telegraf"/>
                <a:ea typeface="Telegraf"/>
                <a:cs typeface="Telegraf"/>
                <a:sym typeface="Telegraf"/>
              </a:rPr>
              <a:t>This process repeats every time the charter is edited.</a:t>
            </a:r>
          </a:p>
        </p:txBody>
      </p:sp>
      <p:sp>
        <p:nvSpPr>
          <p:cNvPr id="18" name="TextBox 18"/>
          <p:cNvSpPr txBox="1"/>
          <p:nvPr/>
        </p:nvSpPr>
        <p:spPr>
          <a:xfrm>
            <a:off x="17259300" y="9705746"/>
            <a:ext cx="772854" cy="342900"/>
          </a:xfrm>
          <a:prstGeom prst="rect">
            <a:avLst/>
          </a:prstGeom>
        </p:spPr>
        <p:txBody>
          <a:bodyPr lIns="0" tIns="0" rIns="0" bIns="0" rtlCol="0" anchor="t">
            <a:spAutoFit/>
          </a:bodyPr>
          <a:lstStyle/>
          <a:p>
            <a:pPr algn="ctr">
              <a:lnSpc>
                <a:spcPts val="2760"/>
              </a:lnSpc>
            </a:pPr>
            <a:r>
              <a:rPr lang="en-US" sz="2300">
                <a:solidFill>
                  <a:srgbClr val="000000"/>
                </a:solidFill>
                <a:latin typeface="Michroma"/>
                <a:ea typeface="Michroma"/>
                <a:cs typeface="Michroma"/>
                <a:sym typeface="Michroma"/>
              </a:rPr>
              <a:t>02</a:t>
            </a:r>
          </a:p>
        </p:txBody>
      </p:sp>
      <p:grpSp>
        <p:nvGrpSpPr>
          <p:cNvPr id="19" name="Group 19"/>
          <p:cNvGrpSpPr/>
          <p:nvPr/>
        </p:nvGrpSpPr>
        <p:grpSpPr>
          <a:xfrm>
            <a:off x="10687050" y="8720202"/>
            <a:ext cx="6566092" cy="1076195"/>
            <a:chOff x="0" y="0"/>
            <a:chExt cx="1729341" cy="283442"/>
          </a:xfrm>
        </p:grpSpPr>
        <p:sp>
          <p:nvSpPr>
            <p:cNvPr id="20" name="Freeform 20"/>
            <p:cNvSpPr/>
            <p:nvPr/>
          </p:nvSpPr>
          <p:spPr>
            <a:xfrm>
              <a:off x="0" y="0"/>
              <a:ext cx="1729341" cy="283442"/>
            </a:xfrm>
            <a:custGeom>
              <a:avLst/>
              <a:gdLst/>
              <a:ahLst/>
              <a:cxnLst/>
              <a:rect l="l" t="t" r="r" b="b"/>
              <a:pathLst>
                <a:path w="1729341" h="283442">
                  <a:moveTo>
                    <a:pt x="60133" y="0"/>
                  </a:moveTo>
                  <a:lnTo>
                    <a:pt x="1669208" y="0"/>
                  </a:lnTo>
                  <a:cubicBezTo>
                    <a:pt x="1702419" y="0"/>
                    <a:pt x="1729341" y="26922"/>
                    <a:pt x="1729341" y="60133"/>
                  </a:cubicBezTo>
                  <a:lnTo>
                    <a:pt x="1729341" y="223310"/>
                  </a:lnTo>
                  <a:cubicBezTo>
                    <a:pt x="1729341" y="256520"/>
                    <a:pt x="1702419" y="283442"/>
                    <a:pt x="1669208" y="283442"/>
                  </a:cubicBezTo>
                  <a:lnTo>
                    <a:pt x="60133" y="283442"/>
                  </a:lnTo>
                  <a:cubicBezTo>
                    <a:pt x="26922" y="283442"/>
                    <a:pt x="0" y="256520"/>
                    <a:pt x="0" y="223310"/>
                  </a:cubicBezTo>
                  <a:lnTo>
                    <a:pt x="0" y="60133"/>
                  </a:lnTo>
                  <a:cubicBezTo>
                    <a:pt x="0" y="26922"/>
                    <a:pt x="26922" y="0"/>
                    <a:pt x="60133" y="0"/>
                  </a:cubicBezTo>
                  <a:close/>
                </a:path>
              </a:pathLst>
            </a:custGeom>
            <a:gradFill rotWithShape="1">
              <a:gsLst>
                <a:gs pos="0">
                  <a:srgbClr val="000000">
                    <a:alpha val="100000"/>
                  </a:srgbClr>
                </a:gs>
                <a:gs pos="100000">
                  <a:srgbClr val="3533CD">
                    <a:alpha val="100000"/>
                  </a:srgbClr>
                </a:gs>
              </a:gsLst>
              <a:lin ang="0"/>
            </a:gradFill>
          </p:spPr>
          <p:txBody>
            <a:bodyPr/>
            <a:lstStyle/>
            <a:p>
              <a:endParaRPr lang="ro-RO"/>
            </a:p>
          </p:txBody>
        </p:sp>
        <p:sp>
          <p:nvSpPr>
            <p:cNvPr id="21" name="TextBox 21"/>
            <p:cNvSpPr txBox="1"/>
            <p:nvPr/>
          </p:nvSpPr>
          <p:spPr>
            <a:xfrm>
              <a:off x="0" y="0"/>
              <a:ext cx="1729341" cy="283442"/>
            </a:xfrm>
            <a:prstGeom prst="rect">
              <a:avLst/>
            </a:prstGeom>
          </p:spPr>
          <p:txBody>
            <a:bodyPr lIns="50800" tIns="50800" rIns="50800" bIns="50800" rtlCol="0" anchor="ctr"/>
            <a:lstStyle/>
            <a:p>
              <a:pPr algn="ctr">
                <a:lnSpc>
                  <a:spcPts val="2760"/>
                </a:lnSpc>
              </a:pPr>
              <a:r>
                <a:rPr lang="en-US" sz="2300" dirty="0">
                  <a:solidFill>
                    <a:schemeClr val="bg1"/>
                  </a:solidFill>
                  <a:latin typeface="Michroma"/>
                  <a:ea typeface="Michroma"/>
                  <a:cs typeface="Michroma"/>
                  <a:sym typeface="Michroma"/>
                  <a:hlinkClick r:id="rId6">
                    <a:extLst>
                      <a:ext uri="{A12FA001-AC4F-418D-AE19-62706E023703}">
                        <ahyp:hlinkClr xmlns:ahyp="http://schemas.microsoft.com/office/drawing/2018/hyperlinkcolor" val="tx"/>
                      </a:ext>
                    </a:extLst>
                  </a:hlinkClick>
                </a:rPr>
                <a:t>Demo: Stakeholder’s view</a:t>
              </a:r>
              <a:endParaRPr lang="en-US" sz="2300" dirty="0">
                <a:solidFill>
                  <a:schemeClr val="bg1"/>
                </a:solidFill>
                <a:latin typeface="Michroma"/>
                <a:ea typeface="Michroma"/>
                <a:cs typeface="Michroma"/>
                <a:sym typeface="Michroma"/>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8390">
            <a:off x="880786" y="5279584"/>
            <a:ext cx="12649512" cy="8222182"/>
          </a:xfrm>
          <a:custGeom>
            <a:avLst/>
            <a:gdLst/>
            <a:ahLst/>
            <a:cxnLst/>
            <a:rect l="l" t="t" r="r" b="b"/>
            <a:pathLst>
              <a:path w="12649512" h="8222182">
                <a:moveTo>
                  <a:pt x="0" y="0"/>
                </a:moveTo>
                <a:lnTo>
                  <a:pt x="12649512" y="0"/>
                </a:lnTo>
                <a:lnTo>
                  <a:pt x="12649512" y="8222182"/>
                </a:lnTo>
                <a:lnTo>
                  <a:pt x="0" y="8222182"/>
                </a:lnTo>
                <a:lnTo>
                  <a:pt x="0" y="0"/>
                </a:lnTo>
                <a:close/>
              </a:path>
            </a:pathLst>
          </a:custGeom>
          <a:blipFill>
            <a:blip r:embed="rId2"/>
            <a:stretch>
              <a:fillRect/>
            </a:stretch>
          </a:blipFill>
        </p:spPr>
        <p:txBody>
          <a:bodyPr/>
          <a:lstStyle/>
          <a:p>
            <a:endParaRPr lang="ro-RO"/>
          </a:p>
        </p:txBody>
      </p:sp>
      <p:sp>
        <p:nvSpPr>
          <p:cNvPr id="3" name="TextBox 3"/>
          <p:cNvSpPr txBox="1"/>
          <p:nvPr/>
        </p:nvSpPr>
        <p:spPr>
          <a:xfrm>
            <a:off x="772894" y="732401"/>
            <a:ext cx="6986483" cy="1657350"/>
          </a:xfrm>
          <a:prstGeom prst="rect">
            <a:avLst/>
          </a:prstGeom>
        </p:spPr>
        <p:txBody>
          <a:bodyPr lIns="0" tIns="0" rIns="0" bIns="0" rtlCol="0" anchor="t">
            <a:spAutoFit/>
          </a:bodyPr>
          <a:lstStyle/>
          <a:p>
            <a:pPr algn="l">
              <a:lnSpc>
                <a:spcPts val="6599"/>
              </a:lnSpc>
            </a:pPr>
            <a:r>
              <a:rPr lang="en-US" sz="5499">
                <a:solidFill>
                  <a:srgbClr val="000000"/>
                </a:solidFill>
                <a:latin typeface="Michroma"/>
                <a:ea typeface="Michroma"/>
                <a:cs typeface="Michroma"/>
                <a:sym typeface="Michroma"/>
              </a:rPr>
              <a:t>Team Management</a:t>
            </a:r>
          </a:p>
        </p:txBody>
      </p:sp>
      <p:sp>
        <p:nvSpPr>
          <p:cNvPr id="4" name="AutoShape 4"/>
          <p:cNvSpPr/>
          <p:nvPr/>
        </p:nvSpPr>
        <p:spPr>
          <a:xfrm rot="-5400000">
            <a:off x="3889929" y="5032929"/>
            <a:ext cx="10498617" cy="0"/>
          </a:xfrm>
          <a:prstGeom prst="line">
            <a:avLst/>
          </a:prstGeom>
          <a:ln w="9525" cap="rnd">
            <a:solidFill>
              <a:srgbClr val="000000"/>
            </a:solidFill>
            <a:prstDash val="solid"/>
            <a:headEnd type="none" w="sm" len="sm"/>
            <a:tailEnd type="none" w="sm" len="sm"/>
          </a:ln>
        </p:spPr>
        <p:txBody>
          <a:bodyPr/>
          <a:lstStyle/>
          <a:p>
            <a:endParaRPr lang="ro-RO"/>
          </a:p>
        </p:txBody>
      </p:sp>
      <p:sp>
        <p:nvSpPr>
          <p:cNvPr id="5" name="TextBox 5"/>
          <p:cNvSpPr txBox="1"/>
          <p:nvPr/>
        </p:nvSpPr>
        <p:spPr>
          <a:xfrm>
            <a:off x="17259300" y="9705746"/>
            <a:ext cx="772854" cy="342900"/>
          </a:xfrm>
          <a:prstGeom prst="rect">
            <a:avLst/>
          </a:prstGeom>
        </p:spPr>
        <p:txBody>
          <a:bodyPr lIns="0" tIns="0" rIns="0" bIns="0" rtlCol="0" anchor="t">
            <a:spAutoFit/>
          </a:bodyPr>
          <a:lstStyle/>
          <a:p>
            <a:pPr algn="ctr">
              <a:lnSpc>
                <a:spcPts val="2760"/>
              </a:lnSpc>
            </a:pPr>
            <a:r>
              <a:rPr lang="en-US" sz="2300">
                <a:solidFill>
                  <a:srgbClr val="000000"/>
                </a:solidFill>
                <a:latin typeface="Michroma"/>
                <a:ea typeface="Michroma"/>
                <a:cs typeface="Michroma"/>
                <a:sym typeface="Michroma"/>
              </a:rPr>
              <a:t>02</a:t>
            </a:r>
          </a:p>
        </p:txBody>
      </p:sp>
      <p:sp>
        <p:nvSpPr>
          <p:cNvPr id="6" name="TextBox 6"/>
          <p:cNvSpPr txBox="1"/>
          <p:nvPr/>
        </p:nvSpPr>
        <p:spPr>
          <a:xfrm>
            <a:off x="772894" y="2595498"/>
            <a:ext cx="1741706" cy="674031"/>
          </a:xfrm>
          <a:prstGeom prst="rect">
            <a:avLst/>
          </a:prstGeom>
        </p:spPr>
        <p:txBody>
          <a:bodyPr wrap="square" lIns="0" tIns="0" rIns="0" bIns="0" rtlCol="0" anchor="t">
            <a:spAutoFit/>
          </a:bodyPr>
          <a:lstStyle/>
          <a:p>
            <a:pPr algn="ctr">
              <a:lnSpc>
                <a:spcPts val="5600"/>
              </a:lnSpc>
            </a:pPr>
            <a:r>
              <a:rPr lang="en-US" sz="4000" dirty="0">
                <a:solidFill>
                  <a:srgbClr val="000000"/>
                </a:solidFill>
                <a:latin typeface="Telegraf"/>
                <a:ea typeface="Telegraf"/>
                <a:cs typeface="Telegraf"/>
                <a:sym typeface="Telegraf"/>
              </a:rPr>
              <a:t>Design</a:t>
            </a:r>
          </a:p>
        </p:txBody>
      </p:sp>
      <p:sp>
        <p:nvSpPr>
          <p:cNvPr id="7" name="TextBox 7"/>
          <p:cNvSpPr txBox="1"/>
          <p:nvPr/>
        </p:nvSpPr>
        <p:spPr>
          <a:xfrm>
            <a:off x="9796478" y="1427726"/>
            <a:ext cx="3919521" cy="674031"/>
          </a:xfrm>
          <a:prstGeom prst="rect">
            <a:avLst/>
          </a:prstGeom>
        </p:spPr>
        <p:txBody>
          <a:bodyPr wrap="square" lIns="0" tIns="0" rIns="0" bIns="0" rtlCol="0" anchor="t">
            <a:spAutoFit/>
          </a:bodyPr>
          <a:lstStyle/>
          <a:p>
            <a:pPr algn="ctr">
              <a:lnSpc>
                <a:spcPts val="5600"/>
              </a:lnSpc>
            </a:pPr>
            <a:r>
              <a:rPr lang="en-US" sz="4000" dirty="0">
                <a:solidFill>
                  <a:srgbClr val="000000"/>
                </a:solidFill>
                <a:latin typeface="Telegraf"/>
                <a:ea typeface="Telegraf"/>
                <a:cs typeface="Telegraf"/>
                <a:sym typeface="Telegraf"/>
              </a:rPr>
              <a:t>Implementation</a:t>
            </a:r>
          </a:p>
        </p:txBody>
      </p:sp>
      <p:sp>
        <p:nvSpPr>
          <p:cNvPr id="8" name="TextBox 8"/>
          <p:cNvSpPr txBox="1"/>
          <p:nvPr/>
        </p:nvSpPr>
        <p:spPr>
          <a:xfrm>
            <a:off x="827115" y="3765121"/>
            <a:ext cx="6878042" cy="2718657"/>
          </a:xfrm>
          <a:prstGeom prst="rect">
            <a:avLst/>
          </a:prstGeom>
        </p:spPr>
        <p:txBody>
          <a:bodyPr lIns="0" tIns="0" rIns="0" bIns="0" rtlCol="0" anchor="t">
            <a:spAutoFit/>
          </a:bodyPr>
          <a:lstStyle/>
          <a:p>
            <a:pPr algn="l">
              <a:lnSpc>
                <a:spcPts val="3592"/>
              </a:lnSpc>
            </a:pPr>
            <a:r>
              <a:rPr lang="en-US" sz="2993">
                <a:solidFill>
                  <a:srgbClr val="000000"/>
                </a:solidFill>
                <a:latin typeface="Telegraf"/>
                <a:ea typeface="Telegraf"/>
                <a:cs typeface="Telegraf"/>
                <a:sym typeface="Telegraf"/>
              </a:rPr>
              <a:t>The Admin can create user profiles, roles and teams. The Admin can then assign users to particular teams.</a:t>
            </a:r>
          </a:p>
          <a:p>
            <a:pPr algn="l">
              <a:lnSpc>
                <a:spcPts val="3592"/>
              </a:lnSpc>
            </a:pPr>
            <a:endParaRPr lang="en-US" sz="2993">
              <a:solidFill>
                <a:srgbClr val="000000"/>
              </a:solidFill>
              <a:latin typeface="Telegraf"/>
              <a:ea typeface="Telegraf"/>
              <a:cs typeface="Telegraf"/>
              <a:sym typeface="Telegraf"/>
            </a:endParaRPr>
          </a:p>
          <a:p>
            <a:pPr algn="l">
              <a:lnSpc>
                <a:spcPts val="3592"/>
              </a:lnSpc>
            </a:pPr>
            <a:r>
              <a:rPr lang="en-US" sz="2993">
                <a:solidFill>
                  <a:srgbClr val="000000"/>
                </a:solidFill>
                <a:latin typeface="Telegraf"/>
                <a:ea typeface="Telegraf"/>
                <a:cs typeface="Telegraf"/>
                <a:sym typeface="Telegraf"/>
              </a:rPr>
              <a:t>The Admin profile itself is created upon project itself.</a:t>
            </a:r>
          </a:p>
        </p:txBody>
      </p:sp>
      <p:sp>
        <p:nvSpPr>
          <p:cNvPr id="9" name="TextBox 9"/>
          <p:cNvSpPr txBox="1"/>
          <p:nvPr/>
        </p:nvSpPr>
        <p:spPr>
          <a:xfrm>
            <a:off x="9786582" y="2626052"/>
            <a:ext cx="6878042" cy="1832553"/>
          </a:xfrm>
          <a:prstGeom prst="rect">
            <a:avLst/>
          </a:prstGeom>
        </p:spPr>
        <p:txBody>
          <a:bodyPr lIns="0" tIns="0" rIns="0" bIns="0" rtlCol="0" anchor="t">
            <a:spAutoFit/>
          </a:bodyPr>
          <a:lstStyle/>
          <a:p>
            <a:pPr algn="l">
              <a:lnSpc>
                <a:spcPts val="3592"/>
              </a:lnSpc>
            </a:pPr>
            <a:r>
              <a:rPr lang="en-US" sz="2993" dirty="0">
                <a:solidFill>
                  <a:srgbClr val="000000"/>
                </a:solidFill>
                <a:latin typeface="Telegraf"/>
                <a:ea typeface="Telegraf"/>
                <a:cs typeface="Telegraf"/>
                <a:sym typeface="Telegraf"/>
              </a:rPr>
              <a:t>The Admin creates user profiles using HTML forms and SQL queries which update our MariaDB Users table. These are dynamically updated using Jinja</a:t>
            </a:r>
          </a:p>
        </p:txBody>
      </p:sp>
      <p:sp>
        <p:nvSpPr>
          <p:cNvPr id="10" name="TextBox 10"/>
          <p:cNvSpPr txBox="1"/>
          <p:nvPr/>
        </p:nvSpPr>
        <p:spPr>
          <a:xfrm>
            <a:off x="9796478" y="4694758"/>
            <a:ext cx="6878042" cy="1825138"/>
          </a:xfrm>
          <a:prstGeom prst="rect">
            <a:avLst/>
          </a:prstGeom>
        </p:spPr>
        <p:txBody>
          <a:bodyPr lIns="0" tIns="0" rIns="0" bIns="0" rtlCol="0" anchor="t">
            <a:spAutoFit/>
          </a:bodyPr>
          <a:lstStyle/>
          <a:p>
            <a:pPr algn="l">
              <a:lnSpc>
                <a:spcPts val="3592"/>
              </a:lnSpc>
            </a:pPr>
            <a:r>
              <a:rPr lang="en-US" sz="2993">
                <a:solidFill>
                  <a:srgbClr val="000000"/>
                </a:solidFill>
                <a:latin typeface="Telegraf"/>
                <a:ea typeface="Telegraf"/>
                <a:cs typeface="Telegraf"/>
                <a:sym typeface="Telegraf"/>
              </a:rPr>
              <a:t>To create the Admin profile we use a script in the create_admin.py file which generates credentials for an administrator safely.</a:t>
            </a:r>
          </a:p>
        </p:txBody>
      </p:sp>
      <p:grpSp>
        <p:nvGrpSpPr>
          <p:cNvPr id="11" name="Group 11"/>
          <p:cNvGrpSpPr/>
          <p:nvPr/>
        </p:nvGrpSpPr>
        <p:grpSpPr>
          <a:xfrm>
            <a:off x="1346191" y="8784513"/>
            <a:ext cx="6566092" cy="1076195"/>
            <a:chOff x="0" y="0"/>
            <a:chExt cx="1729341" cy="283442"/>
          </a:xfrm>
        </p:grpSpPr>
        <p:sp>
          <p:nvSpPr>
            <p:cNvPr id="12" name="Freeform 12"/>
            <p:cNvSpPr/>
            <p:nvPr/>
          </p:nvSpPr>
          <p:spPr>
            <a:xfrm>
              <a:off x="0" y="0"/>
              <a:ext cx="1729341" cy="283442"/>
            </a:xfrm>
            <a:custGeom>
              <a:avLst/>
              <a:gdLst/>
              <a:ahLst/>
              <a:cxnLst/>
              <a:rect l="l" t="t" r="r" b="b"/>
              <a:pathLst>
                <a:path w="1729341" h="283442">
                  <a:moveTo>
                    <a:pt x="60133" y="0"/>
                  </a:moveTo>
                  <a:lnTo>
                    <a:pt x="1669208" y="0"/>
                  </a:lnTo>
                  <a:cubicBezTo>
                    <a:pt x="1702419" y="0"/>
                    <a:pt x="1729341" y="26922"/>
                    <a:pt x="1729341" y="60133"/>
                  </a:cubicBezTo>
                  <a:lnTo>
                    <a:pt x="1729341" y="223310"/>
                  </a:lnTo>
                  <a:cubicBezTo>
                    <a:pt x="1729341" y="256520"/>
                    <a:pt x="1702419" y="283442"/>
                    <a:pt x="1669208" y="283442"/>
                  </a:cubicBezTo>
                  <a:lnTo>
                    <a:pt x="60133" y="283442"/>
                  </a:lnTo>
                  <a:cubicBezTo>
                    <a:pt x="26922" y="283442"/>
                    <a:pt x="0" y="256520"/>
                    <a:pt x="0" y="223310"/>
                  </a:cubicBezTo>
                  <a:lnTo>
                    <a:pt x="0" y="60133"/>
                  </a:lnTo>
                  <a:cubicBezTo>
                    <a:pt x="0" y="26922"/>
                    <a:pt x="26922" y="0"/>
                    <a:pt x="60133" y="0"/>
                  </a:cubicBezTo>
                  <a:close/>
                </a:path>
              </a:pathLst>
            </a:custGeom>
            <a:gradFill rotWithShape="1">
              <a:gsLst>
                <a:gs pos="0">
                  <a:srgbClr val="000000">
                    <a:alpha val="100000"/>
                  </a:srgbClr>
                </a:gs>
                <a:gs pos="100000">
                  <a:srgbClr val="3533CD">
                    <a:alpha val="100000"/>
                  </a:srgbClr>
                </a:gs>
              </a:gsLst>
              <a:lin ang="0"/>
            </a:gradFill>
          </p:spPr>
          <p:txBody>
            <a:bodyPr/>
            <a:lstStyle/>
            <a:p>
              <a:endParaRPr lang="ro-RO"/>
            </a:p>
          </p:txBody>
        </p:sp>
        <p:sp>
          <p:nvSpPr>
            <p:cNvPr id="13" name="TextBox 13"/>
            <p:cNvSpPr txBox="1"/>
            <p:nvPr/>
          </p:nvSpPr>
          <p:spPr>
            <a:xfrm>
              <a:off x="0" y="0"/>
              <a:ext cx="1729341" cy="283442"/>
            </a:xfrm>
            <a:prstGeom prst="rect">
              <a:avLst/>
            </a:prstGeom>
          </p:spPr>
          <p:txBody>
            <a:bodyPr lIns="50800" tIns="50800" rIns="50800" bIns="50800" rtlCol="0" anchor="ctr"/>
            <a:lstStyle/>
            <a:p>
              <a:pPr algn="ctr">
                <a:lnSpc>
                  <a:spcPts val="2760"/>
                </a:lnSpc>
              </a:pPr>
              <a:r>
                <a:rPr lang="en-US" sz="2300" dirty="0">
                  <a:solidFill>
                    <a:schemeClr val="bg1"/>
                  </a:solidFill>
                  <a:latin typeface="Michroma"/>
                  <a:ea typeface="Michroma"/>
                  <a:cs typeface="Michroma"/>
                  <a:sym typeface="Michroma"/>
                  <a:hlinkClick r:id="rId3">
                    <a:extLst>
                      <a:ext uri="{A12FA001-AC4F-418D-AE19-62706E023703}">
                        <ahyp:hlinkClr xmlns:ahyp="http://schemas.microsoft.com/office/drawing/2018/hyperlinkcolor" val="tx"/>
                      </a:ext>
                    </a:extLst>
                  </a:hlinkClick>
                </a:rPr>
                <a:t>Demo: Creating an Admin</a:t>
              </a:r>
              <a:endParaRPr lang="en-US" sz="2300" dirty="0">
                <a:solidFill>
                  <a:schemeClr val="bg1"/>
                </a:solidFill>
                <a:latin typeface="Michroma"/>
                <a:ea typeface="Michroma"/>
                <a:cs typeface="Michroma"/>
                <a:sym typeface="Michroma"/>
              </a:endParaRPr>
            </a:p>
          </p:txBody>
        </p:sp>
      </p:grpSp>
      <p:grpSp>
        <p:nvGrpSpPr>
          <p:cNvPr id="14" name="Group 14"/>
          <p:cNvGrpSpPr/>
          <p:nvPr/>
        </p:nvGrpSpPr>
        <p:grpSpPr>
          <a:xfrm>
            <a:off x="10330417" y="8784513"/>
            <a:ext cx="6566092" cy="1076195"/>
            <a:chOff x="0" y="0"/>
            <a:chExt cx="1729341" cy="283442"/>
          </a:xfrm>
        </p:grpSpPr>
        <p:sp>
          <p:nvSpPr>
            <p:cNvPr id="15" name="Freeform 15"/>
            <p:cNvSpPr/>
            <p:nvPr/>
          </p:nvSpPr>
          <p:spPr>
            <a:xfrm>
              <a:off x="0" y="0"/>
              <a:ext cx="1729341" cy="283442"/>
            </a:xfrm>
            <a:custGeom>
              <a:avLst/>
              <a:gdLst/>
              <a:ahLst/>
              <a:cxnLst/>
              <a:rect l="l" t="t" r="r" b="b"/>
              <a:pathLst>
                <a:path w="1729341" h="283442">
                  <a:moveTo>
                    <a:pt x="60133" y="0"/>
                  </a:moveTo>
                  <a:lnTo>
                    <a:pt x="1669208" y="0"/>
                  </a:lnTo>
                  <a:cubicBezTo>
                    <a:pt x="1702419" y="0"/>
                    <a:pt x="1729341" y="26922"/>
                    <a:pt x="1729341" y="60133"/>
                  </a:cubicBezTo>
                  <a:lnTo>
                    <a:pt x="1729341" y="223310"/>
                  </a:lnTo>
                  <a:cubicBezTo>
                    <a:pt x="1729341" y="256520"/>
                    <a:pt x="1702419" y="283442"/>
                    <a:pt x="1669208" y="283442"/>
                  </a:cubicBezTo>
                  <a:lnTo>
                    <a:pt x="60133" y="283442"/>
                  </a:lnTo>
                  <a:cubicBezTo>
                    <a:pt x="26922" y="283442"/>
                    <a:pt x="0" y="256520"/>
                    <a:pt x="0" y="223310"/>
                  </a:cubicBezTo>
                  <a:lnTo>
                    <a:pt x="0" y="60133"/>
                  </a:lnTo>
                  <a:cubicBezTo>
                    <a:pt x="0" y="26922"/>
                    <a:pt x="26922" y="0"/>
                    <a:pt x="60133" y="0"/>
                  </a:cubicBezTo>
                  <a:close/>
                </a:path>
              </a:pathLst>
            </a:custGeom>
            <a:gradFill rotWithShape="1">
              <a:gsLst>
                <a:gs pos="0">
                  <a:srgbClr val="000000">
                    <a:alpha val="100000"/>
                  </a:srgbClr>
                </a:gs>
                <a:gs pos="100000">
                  <a:srgbClr val="3533CD">
                    <a:alpha val="100000"/>
                  </a:srgbClr>
                </a:gs>
              </a:gsLst>
              <a:lin ang="0"/>
            </a:gradFill>
          </p:spPr>
          <p:txBody>
            <a:bodyPr/>
            <a:lstStyle/>
            <a:p>
              <a:endParaRPr lang="ro-RO"/>
            </a:p>
          </p:txBody>
        </p:sp>
        <p:sp>
          <p:nvSpPr>
            <p:cNvPr id="16" name="TextBox 16"/>
            <p:cNvSpPr txBox="1"/>
            <p:nvPr/>
          </p:nvSpPr>
          <p:spPr>
            <a:xfrm>
              <a:off x="0" y="0"/>
              <a:ext cx="1729341" cy="283442"/>
            </a:xfrm>
            <a:prstGeom prst="rect">
              <a:avLst/>
            </a:prstGeom>
          </p:spPr>
          <p:txBody>
            <a:bodyPr lIns="50800" tIns="50800" rIns="50800" bIns="50800" rtlCol="0" anchor="ctr"/>
            <a:lstStyle/>
            <a:p>
              <a:pPr algn="ctr">
                <a:lnSpc>
                  <a:spcPts val="2760"/>
                </a:lnSpc>
              </a:pPr>
              <a:r>
                <a:rPr lang="en-US" sz="2300" dirty="0">
                  <a:solidFill>
                    <a:schemeClr val="bg1"/>
                  </a:solidFill>
                  <a:latin typeface="Michroma"/>
                  <a:ea typeface="Michroma"/>
                  <a:cs typeface="Michroma"/>
                  <a:sym typeface="Michroma"/>
                  <a:hlinkClick r:id="rId4">
                    <a:extLst>
                      <a:ext uri="{A12FA001-AC4F-418D-AE19-62706E023703}">
                        <ahyp:hlinkClr xmlns:ahyp="http://schemas.microsoft.com/office/drawing/2018/hyperlinkcolor" val="tx"/>
                      </a:ext>
                    </a:extLst>
                  </a:hlinkClick>
                </a:rPr>
                <a:t>Demo: Creating users as an Admin</a:t>
              </a:r>
              <a:endParaRPr lang="en-US" sz="2300" dirty="0">
                <a:solidFill>
                  <a:schemeClr val="bg1"/>
                </a:solidFill>
                <a:latin typeface="Michroma"/>
                <a:ea typeface="Michroma"/>
                <a:cs typeface="Michroma"/>
                <a:sym typeface="Michroma"/>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9807956" y="3764098"/>
            <a:ext cx="1215093" cy="0"/>
          </a:xfrm>
          <a:prstGeom prst="line">
            <a:avLst/>
          </a:prstGeom>
          <a:ln w="9525" cap="rnd">
            <a:solidFill>
              <a:srgbClr val="000000"/>
            </a:solidFill>
            <a:prstDash val="solid"/>
            <a:headEnd type="none" w="sm" len="sm"/>
            <a:tailEnd type="none" w="sm" len="sm"/>
          </a:ln>
        </p:spPr>
        <p:txBody>
          <a:bodyPr/>
          <a:lstStyle/>
          <a:p>
            <a:endParaRPr lang="ro-RO"/>
          </a:p>
        </p:txBody>
      </p:sp>
      <p:sp>
        <p:nvSpPr>
          <p:cNvPr id="3" name="AutoShape 3"/>
          <p:cNvSpPr/>
          <p:nvPr/>
        </p:nvSpPr>
        <p:spPr>
          <a:xfrm>
            <a:off x="-643317" y="2713075"/>
            <a:ext cx="19574634" cy="0"/>
          </a:xfrm>
          <a:prstGeom prst="line">
            <a:avLst/>
          </a:prstGeom>
          <a:ln w="9525" cap="rnd">
            <a:solidFill>
              <a:srgbClr val="000000"/>
            </a:solidFill>
            <a:prstDash val="solid"/>
            <a:headEnd type="none" w="sm" len="sm"/>
            <a:tailEnd type="none" w="sm" len="sm"/>
          </a:ln>
        </p:spPr>
        <p:txBody>
          <a:bodyPr/>
          <a:lstStyle/>
          <a:p>
            <a:endParaRPr lang="ro-RO"/>
          </a:p>
        </p:txBody>
      </p:sp>
      <p:sp>
        <p:nvSpPr>
          <p:cNvPr id="4" name="AutoShape 4"/>
          <p:cNvSpPr/>
          <p:nvPr/>
        </p:nvSpPr>
        <p:spPr>
          <a:xfrm rot="-5400000">
            <a:off x="9798431" y="6252882"/>
            <a:ext cx="1215093" cy="0"/>
          </a:xfrm>
          <a:prstGeom prst="line">
            <a:avLst/>
          </a:prstGeom>
          <a:ln w="9525" cap="rnd">
            <a:solidFill>
              <a:srgbClr val="000000"/>
            </a:solidFill>
            <a:prstDash val="solid"/>
            <a:headEnd type="none" w="sm" len="sm"/>
            <a:tailEnd type="none" w="sm" len="sm"/>
          </a:ln>
        </p:spPr>
        <p:txBody>
          <a:bodyPr/>
          <a:lstStyle/>
          <a:p>
            <a:endParaRPr lang="ro-RO"/>
          </a:p>
        </p:txBody>
      </p:sp>
      <p:sp>
        <p:nvSpPr>
          <p:cNvPr id="5" name="AutoShape 5"/>
          <p:cNvSpPr/>
          <p:nvPr/>
        </p:nvSpPr>
        <p:spPr>
          <a:xfrm rot="-5400000">
            <a:off x="9817481" y="8535332"/>
            <a:ext cx="1215093" cy="0"/>
          </a:xfrm>
          <a:prstGeom prst="line">
            <a:avLst/>
          </a:prstGeom>
          <a:ln w="9525" cap="rnd">
            <a:solidFill>
              <a:srgbClr val="000000"/>
            </a:solidFill>
            <a:prstDash val="solid"/>
            <a:headEnd type="none" w="sm" len="sm"/>
            <a:tailEnd type="none" w="sm" len="sm"/>
          </a:ln>
        </p:spPr>
        <p:txBody>
          <a:bodyPr/>
          <a:lstStyle/>
          <a:p>
            <a:endParaRPr lang="ro-RO"/>
          </a:p>
        </p:txBody>
      </p:sp>
      <p:sp>
        <p:nvSpPr>
          <p:cNvPr id="6" name="TextBox 6"/>
          <p:cNvSpPr txBox="1"/>
          <p:nvPr/>
        </p:nvSpPr>
        <p:spPr>
          <a:xfrm>
            <a:off x="17259300" y="9705746"/>
            <a:ext cx="772854" cy="342900"/>
          </a:xfrm>
          <a:prstGeom prst="rect">
            <a:avLst/>
          </a:prstGeom>
        </p:spPr>
        <p:txBody>
          <a:bodyPr lIns="0" tIns="0" rIns="0" bIns="0" rtlCol="0" anchor="t">
            <a:spAutoFit/>
          </a:bodyPr>
          <a:lstStyle/>
          <a:p>
            <a:pPr algn="ctr">
              <a:lnSpc>
                <a:spcPts val="2760"/>
              </a:lnSpc>
            </a:pPr>
            <a:r>
              <a:rPr lang="en-US" sz="2300">
                <a:solidFill>
                  <a:srgbClr val="000000"/>
                </a:solidFill>
                <a:latin typeface="Michroma"/>
                <a:ea typeface="Michroma"/>
                <a:cs typeface="Michroma"/>
                <a:sym typeface="Michroma"/>
              </a:rPr>
              <a:t>02</a:t>
            </a:r>
          </a:p>
        </p:txBody>
      </p:sp>
      <p:sp>
        <p:nvSpPr>
          <p:cNvPr id="7" name="TextBox 7"/>
          <p:cNvSpPr txBox="1"/>
          <p:nvPr/>
        </p:nvSpPr>
        <p:spPr>
          <a:xfrm>
            <a:off x="772894" y="908088"/>
            <a:ext cx="6986483" cy="1657350"/>
          </a:xfrm>
          <a:prstGeom prst="rect">
            <a:avLst/>
          </a:prstGeom>
        </p:spPr>
        <p:txBody>
          <a:bodyPr lIns="0" tIns="0" rIns="0" bIns="0" rtlCol="0" anchor="t">
            <a:spAutoFit/>
          </a:bodyPr>
          <a:lstStyle/>
          <a:p>
            <a:pPr algn="l">
              <a:lnSpc>
                <a:spcPts val="6599"/>
              </a:lnSpc>
            </a:pPr>
            <a:r>
              <a:rPr lang="en-US" sz="5499" dirty="0">
                <a:solidFill>
                  <a:srgbClr val="000000"/>
                </a:solidFill>
                <a:latin typeface="Michroma"/>
                <a:ea typeface="Michroma"/>
                <a:cs typeface="Michroma"/>
                <a:sym typeface="Michroma"/>
              </a:rPr>
              <a:t>Task Management</a:t>
            </a:r>
          </a:p>
        </p:txBody>
      </p:sp>
      <p:sp>
        <p:nvSpPr>
          <p:cNvPr id="8" name="TextBox 8"/>
          <p:cNvSpPr txBox="1"/>
          <p:nvPr/>
        </p:nvSpPr>
        <p:spPr>
          <a:xfrm>
            <a:off x="772894" y="3536126"/>
            <a:ext cx="9289927" cy="2755883"/>
          </a:xfrm>
          <a:prstGeom prst="rect">
            <a:avLst/>
          </a:prstGeom>
        </p:spPr>
        <p:txBody>
          <a:bodyPr lIns="0" tIns="0" rIns="0" bIns="0" rtlCol="0" anchor="t">
            <a:spAutoFit/>
          </a:bodyPr>
          <a:lstStyle/>
          <a:p>
            <a:pPr algn="l">
              <a:lnSpc>
                <a:spcPts val="3592"/>
              </a:lnSpc>
            </a:pPr>
            <a:r>
              <a:rPr lang="en-US" sz="2993" dirty="0">
                <a:solidFill>
                  <a:srgbClr val="000000"/>
                </a:solidFill>
                <a:latin typeface="Telegraf"/>
                <a:ea typeface="Telegraf"/>
                <a:cs typeface="Telegraf"/>
                <a:sym typeface="Telegraf"/>
              </a:rPr>
              <a:t>The Task Management System is a system that tracks tasks and subtasks. It lets Participants and Team Leaders mark tasks and subtasks as done, and lets Project Managers create new tasks for Teams. Team leaders can also create subtasks for their team’s participants.</a:t>
            </a:r>
          </a:p>
        </p:txBody>
      </p:sp>
      <p:sp>
        <p:nvSpPr>
          <p:cNvPr id="9" name="TextBox 9"/>
          <p:cNvSpPr txBox="1"/>
          <p:nvPr/>
        </p:nvSpPr>
        <p:spPr>
          <a:xfrm>
            <a:off x="772894" y="7322503"/>
            <a:ext cx="9289927" cy="2755883"/>
          </a:xfrm>
          <a:prstGeom prst="rect">
            <a:avLst/>
          </a:prstGeom>
        </p:spPr>
        <p:txBody>
          <a:bodyPr lIns="0" tIns="0" rIns="0" bIns="0" rtlCol="0" anchor="t">
            <a:spAutoFit/>
          </a:bodyPr>
          <a:lstStyle/>
          <a:p>
            <a:pPr algn="l">
              <a:lnSpc>
                <a:spcPts val="3592"/>
              </a:lnSpc>
            </a:pPr>
            <a:r>
              <a:rPr lang="en-US" sz="2993" dirty="0">
                <a:solidFill>
                  <a:srgbClr val="000000"/>
                </a:solidFill>
                <a:latin typeface="Telegraf"/>
                <a:ea typeface="Telegraf"/>
                <a:cs typeface="Telegraf"/>
                <a:sym typeface="Telegraf"/>
              </a:rPr>
              <a:t>The Task Management System relies on our fast MongoDB database. We compute the Progress of Tasks based on the number of completed Subtasks.</a:t>
            </a:r>
          </a:p>
          <a:p>
            <a:pPr algn="l">
              <a:lnSpc>
                <a:spcPts val="3592"/>
              </a:lnSpc>
            </a:pPr>
            <a:r>
              <a:rPr lang="en-US" sz="2993" dirty="0">
                <a:solidFill>
                  <a:srgbClr val="000000"/>
                </a:solidFill>
                <a:latin typeface="Telegraf"/>
                <a:ea typeface="Telegraf"/>
                <a:cs typeface="Telegraf"/>
                <a:sym typeface="Telegraf"/>
              </a:rPr>
              <a:t>Task creation relates to the Cost estimation and Budget determination directly.</a:t>
            </a:r>
          </a:p>
          <a:p>
            <a:pPr algn="l">
              <a:lnSpc>
                <a:spcPts val="3592"/>
              </a:lnSpc>
            </a:pPr>
            <a:endParaRPr lang="en-US" sz="2993" dirty="0">
              <a:solidFill>
                <a:srgbClr val="000000"/>
              </a:solidFill>
              <a:latin typeface="Telegraf"/>
              <a:ea typeface="Telegraf"/>
              <a:cs typeface="Telegraf"/>
              <a:sym typeface="Telegraf"/>
            </a:endParaRPr>
          </a:p>
        </p:txBody>
      </p:sp>
      <p:grpSp>
        <p:nvGrpSpPr>
          <p:cNvPr id="10" name="Group 10"/>
          <p:cNvGrpSpPr/>
          <p:nvPr/>
        </p:nvGrpSpPr>
        <p:grpSpPr>
          <a:xfrm>
            <a:off x="10774740" y="7395694"/>
            <a:ext cx="6566092" cy="1076195"/>
            <a:chOff x="0" y="0"/>
            <a:chExt cx="1729341" cy="283442"/>
          </a:xfrm>
        </p:grpSpPr>
        <p:sp>
          <p:nvSpPr>
            <p:cNvPr id="11" name="Freeform 11"/>
            <p:cNvSpPr/>
            <p:nvPr/>
          </p:nvSpPr>
          <p:spPr>
            <a:xfrm>
              <a:off x="0" y="0"/>
              <a:ext cx="1729341" cy="283442"/>
            </a:xfrm>
            <a:custGeom>
              <a:avLst/>
              <a:gdLst/>
              <a:ahLst/>
              <a:cxnLst/>
              <a:rect l="l" t="t" r="r" b="b"/>
              <a:pathLst>
                <a:path w="1729341" h="283442">
                  <a:moveTo>
                    <a:pt x="60133" y="0"/>
                  </a:moveTo>
                  <a:lnTo>
                    <a:pt x="1669208" y="0"/>
                  </a:lnTo>
                  <a:cubicBezTo>
                    <a:pt x="1702419" y="0"/>
                    <a:pt x="1729341" y="26922"/>
                    <a:pt x="1729341" y="60133"/>
                  </a:cubicBezTo>
                  <a:lnTo>
                    <a:pt x="1729341" y="223310"/>
                  </a:lnTo>
                  <a:cubicBezTo>
                    <a:pt x="1729341" y="256520"/>
                    <a:pt x="1702419" y="283442"/>
                    <a:pt x="1669208" y="283442"/>
                  </a:cubicBezTo>
                  <a:lnTo>
                    <a:pt x="60133" y="283442"/>
                  </a:lnTo>
                  <a:cubicBezTo>
                    <a:pt x="26922" y="283442"/>
                    <a:pt x="0" y="256520"/>
                    <a:pt x="0" y="223310"/>
                  </a:cubicBezTo>
                  <a:lnTo>
                    <a:pt x="0" y="60133"/>
                  </a:lnTo>
                  <a:cubicBezTo>
                    <a:pt x="0" y="26922"/>
                    <a:pt x="26922" y="0"/>
                    <a:pt x="60133" y="0"/>
                  </a:cubicBezTo>
                  <a:close/>
                </a:path>
              </a:pathLst>
            </a:custGeom>
            <a:gradFill rotWithShape="1">
              <a:gsLst>
                <a:gs pos="0">
                  <a:srgbClr val="000000">
                    <a:alpha val="100000"/>
                  </a:srgbClr>
                </a:gs>
                <a:gs pos="100000">
                  <a:srgbClr val="3533CD">
                    <a:alpha val="100000"/>
                  </a:srgbClr>
                </a:gs>
              </a:gsLst>
              <a:lin ang="0"/>
            </a:gradFill>
          </p:spPr>
          <p:txBody>
            <a:bodyPr/>
            <a:lstStyle/>
            <a:p>
              <a:endParaRPr lang="ro-RO"/>
            </a:p>
          </p:txBody>
        </p:sp>
        <p:sp>
          <p:nvSpPr>
            <p:cNvPr id="12" name="TextBox 12"/>
            <p:cNvSpPr txBox="1"/>
            <p:nvPr/>
          </p:nvSpPr>
          <p:spPr>
            <a:xfrm>
              <a:off x="0" y="0"/>
              <a:ext cx="1729341" cy="283442"/>
            </a:xfrm>
            <a:prstGeom prst="rect">
              <a:avLst/>
            </a:prstGeom>
          </p:spPr>
          <p:txBody>
            <a:bodyPr lIns="50800" tIns="50800" rIns="50800" bIns="50800" rtlCol="0" anchor="ctr"/>
            <a:lstStyle/>
            <a:p>
              <a:pPr algn="ctr">
                <a:lnSpc>
                  <a:spcPts val="2760"/>
                </a:lnSpc>
              </a:pPr>
              <a:r>
                <a:rPr lang="en-US" sz="2300" dirty="0">
                  <a:solidFill>
                    <a:schemeClr val="bg1"/>
                  </a:solidFill>
                  <a:latin typeface="Michroma"/>
                  <a:ea typeface="Michroma"/>
                  <a:cs typeface="Michroma"/>
                  <a:sym typeface="Michroma"/>
                  <a:hlinkClick r:id="rId2">
                    <a:extLst>
                      <a:ext uri="{A12FA001-AC4F-418D-AE19-62706E023703}">
                        <ahyp:hlinkClr xmlns:ahyp="http://schemas.microsoft.com/office/drawing/2018/hyperlinkcolor" val="tx"/>
                      </a:ext>
                    </a:extLst>
                  </a:hlinkClick>
                </a:rPr>
                <a:t>Demo: Subtasks</a:t>
              </a:r>
              <a:endParaRPr lang="en-US" sz="2300" dirty="0">
                <a:solidFill>
                  <a:schemeClr val="bg1"/>
                </a:solidFill>
                <a:latin typeface="Michroma"/>
                <a:ea typeface="Michroma"/>
                <a:cs typeface="Michroma"/>
                <a:sym typeface="Michroma"/>
              </a:endParaRPr>
            </a:p>
          </p:txBody>
        </p:sp>
      </p:grpSp>
      <p:sp>
        <p:nvSpPr>
          <p:cNvPr id="25" name="TextBox 25"/>
          <p:cNvSpPr txBox="1"/>
          <p:nvPr/>
        </p:nvSpPr>
        <p:spPr>
          <a:xfrm>
            <a:off x="772893" y="2726339"/>
            <a:ext cx="2275105" cy="674031"/>
          </a:xfrm>
          <a:prstGeom prst="rect">
            <a:avLst/>
          </a:prstGeom>
        </p:spPr>
        <p:txBody>
          <a:bodyPr wrap="square" lIns="0" tIns="0" rIns="0" bIns="0" rtlCol="0" anchor="t">
            <a:spAutoFit/>
          </a:bodyPr>
          <a:lstStyle/>
          <a:p>
            <a:pPr>
              <a:lnSpc>
                <a:spcPts val="5600"/>
              </a:lnSpc>
            </a:pPr>
            <a:r>
              <a:rPr lang="en-US" sz="4000" dirty="0">
                <a:solidFill>
                  <a:srgbClr val="000000"/>
                </a:solidFill>
                <a:latin typeface="Telegraf"/>
                <a:ea typeface="Telegraf"/>
                <a:cs typeface="Telegraf"/>
                <a:sym typeface="Telegraf"/>
              </a:rPr>
              <a:t>Design</a:t>
            </a:r>
          </a:p>
        </p:txBody>
      </p:sp>
      <p:sp>
        <p:nvSpPr>
          <p:cNvPr id="26" name="TextBox 26"/>
          <p:cNvSpPr txBox="1"/>
          <p:nvPr/>
        </p:nvSpPr>
        <p:spPr>
          <a:xfrm>
            <a:off x="772893" y="6523413"/>
            <a:ext cx="6019800" cy="674031"/>
          </a:xfrm>
          <a:prstGeom prst="rect">
            <a:avLst/>
          </a:prstGeom>
        </p:spPr>
        <p:txBody>
          <a:bodyPr wrap="square" lIns="0" tIns="0" rIns="0" bIns="0" rtlCol="0" anchor="t">
            <a:spAutoFit/>
          </a:bodyPr>
          <a:lstStyle/>
          <a:p>
            <a:pPr>
              <a:lnSpc>
                <a:spcPts val="5600"/>
              </a:lnSpc>
            </a:pPr>
            <a:r>
              <a:rPr lang="en-US" sz="4000" dirty="0">
                <a:solidFill>
                  <a:srgbClr val="000000"/>
                </a:solidFill>
                <a:latin typeface="Telegraf"/>
                <a:ea typeface="Telegraf"/>
                <a:cs typeface="Telegraf"/>
                <a:sym typeface="Telegraf"/>
              </a:rPr>
              <a:t>Implementation</a:t>
            </a:r>
          </a:p>
        </p:txBody>
      </p:sp>
      <p:grpSp>
        <p:nvGrpSpPr>
          <p:cNvPr id="17" name="Group 10">
            <a:extLst>
              <a:ext uri="{FF2B5EF4-FFF2-40B4-BE49-F238E27FC236}">
                <a16:creationId xmlns:a16="http://schemas.microsoft.com/office/drawing/2014/main" id="{DAACBB42-93B2-50D6-C28A-A38BB1AEDFAA}"/>
              </a:ext>
            </a:extLst>
          </p:cNvPr>
          <p:cNvGrpSpPr/>
          <p:nvPr/>
        </p:nvGrpSpPr>
        <p:grpSpPr>
          <a:xfrm>
            <a:off x="10761875" y="6210297"/>
            <a:ext cx="6566092" cy="1076195"/>
            <a:chOff x="0" y="0"/>
            <a:chExt cx="1729341" cy="283442"/>
          </a:xfrm>
        </p:grpSpPr>
        <p:sp>
          <p:nvSpPr>
            <p:cNvPr id="18" name="Freeform 11">
              <a:extLst>
                <a:ext uri="{FF2B5EF4-FFF2-40B4-BE49-F238E27FC236}">
                  <a16:creationId xmlns:a16="http://schemas.microsoft.com/office/drawing/2014/main" id="{075E6721-8C97-D81B-A498-D4FE6A50C363}"/>
                </a:ext>
              </a:extLst>
            </p:cNvPr>
            <p:cNvSpPr/>
            <p:nvPr/>
          </p:nvSpPr>
          <p:spPr>
            <a:xfrm>
              <a:off x="0" y="0"/>
              <a:ext cx="1729341" cy="283442"/>
            </a:xfrm>
            <a:custGeom>
              <a:avLst/>
              <a:gdLst/>
              <a:ahLst/>
              <a:cxnLst/>
              <a:rect l="l" t="t" r="r" b="b"/>
              <a:pathLst>
                <a:path w="1729341" h="283442">
                  <a:moveTo>
                    <a:pt x="60133" y="0"/>
                  </a:moveTo>
                  <a:lnTo>
                    <a:pt x="1669208" y="0"/>
                  </a:lnTo>
                  <a:cubicBezTo>
                    <a:pt x="1702419" y="0"/>
                    <a:pt x="1729341" y="26922"/>
                    <a:pt x="1729341" y="60133"/>
                  </a:cubicBezTo>
                  <a:lnTo>
                    <a:pt x="1729341" y="223310"/>
                  </a:lnTo>
                  <a:cubicBezTo>
                    <a:pt x="1729341" y="256520"/>
                    <a:pt x="1702419" y="283442"/>
                    <a:pt x="1669208" y="283442"/>
                  </a:cubicBezTo>
                  <a:lnTo>
                    <a:pt x="60133" y="283442"/>
                  </a:lnTo>
                  <a:cubicBezTo>
                    <a:pt x="26922" y="283442"/>
                    <a:pt x="0" y="256520"/>
                    <a:pt x="0" y="223310"/>
                  </a:cubicBezTo>
                  <a:lnTo>
                    <a:pt x="0" y="60133"/>
                  </a:lnTo>
                  <a:cubicBezTo>
                    <a:pt x="0" y="26922"/>
                    <a:pt x="26922" y="0"/>
                    <a:pt x="60133" y="0"/>
                  </a:cubicBezTo>
                  <a:close/>
                </a:path>
              </a:pathLst>
            </a:custGeom>
            <a:gradFill rotWithShape="1">
              <a:gsLst>
                <a:gs pos="0">
                  <a:srgbClr val="000000">
                    <a:alpha val="100000"/>
                  </a:srgbClr>
                </a:gs>
                <a:gs pos="100000">
                  <a:srgbClr val="3533CD">
                    <a:alpha val="100000"/>
                  </a:srgbClr>
                </a:gs>
              </a:gsLst>
              <a:lin ang="0"/>
            </a:gradFill>
          </p:spPr>
          <p:txBody>
            <a:bodyPr/>
            <a:lstStyle/>
            <a:p>
              <a:endParaRPr lang="ro-RO"/>
            </a:p>
          </p:txBody>
        </p:sp>
        <p:sp>
          <p:nvSpPr>
            <p:cNvPr id="19" name="TextBox 12">
              <a:extLst>
                <a:ext uri="{FF2B5EF4-FFF2-40B4-BE49-F238E27FC236}">
                  <a16:creationId xmlns:a16="http://schemas.microsoft.com/office/drawing/2014/main" id="{297E116C-442C-CC29-6284-8A9D0125E55E}"/>
                </a:ext>
              </a:extLst>
            </p:cNvPr>
            <p:cNvSpPr txBox="1"/>
            <p:nvPr/>
          </p:nvSpPr>
          <p:spPr>
            <a:xfrm>
              <a:off x="0" y="0"/>
              <a:ext cx="1729341" cy="283442"/>
            </a:xfrm>
            <a:prstGeom prst="rect">
              <a:avLst/>
            </a:prstGeom>
          </p:spPr>
          <p:txBody>
            <a:bodyPr lIns="50800" tIns="50800" rIns="50800" bIns="50800" rtlCol="0" anchor="ctr"/>
            <a:lstStyle/>
            <a:p>
              <a:pPr algn="ctr">
                <a:lnSpc>
                  <a:spcPts val="2760"/>
                </a:lnSpc>
              </a:pPr>
              <a:r>
                <a:rPr lang="en-US" sz="2300" dirty="0">
                  <a:solidFill>
                    <a:schemeClr val="bg1"/>
                  </a:solidFill>
                  <a:latin typeface="Michroma"/>
                  <a:ea typeface="Michroma"/>
                  <a:cs typeface="Michroma"/>
                  <a:sym typeface="Michroma"/>
                  <a:hlinkClick r:id="rId3">
                    <a:extLst>
                      <a:ext uri="{A12FA001-AC4F-418D-AE19-62706E023703}">
                        <ahyp:hlinkClr xmlns:ahyp="http://schemas.microsoft.com/office/drawing/2018/hyperlinkcolor" val="tx"/>
                      </a:ext>
                    </a:extLst>
                  </a:hlinkClick>
                </a:rPr>
                <a:t>Demo: Tasks</a:t>
              </a:r>
              <a:endParaRPr lang="en-US" sz="2300" dirty="0">
                <a:solidFill>
                  <a:schemeClr val="bg1"/>
                </a:solidFill>
                <a:latin typeface="Michroma"/>
                <a:ea typeface="Michroma"/>
                <a:cs typeface="Michroma"/>
                <a:sym typeface="Michroma"/>
              </a:endParaRPr>
            </a:p>
          </p:txBody>
        </p:sp>
      </p:grpSp>
      <p:grpSp>
        <p:nvGrpSpPr>
          <p:cNvPr id="21" name="Group 10">
            <a:extLst>
              <a:ext uri="{FF2B5EF4-FFF2-40B4-BE49-F238E27FC236}">
                <a16:creationId xmlns:a16="http://schemas.microsoft.com/office/drawing/2014/main" id="{6A9E729F-018D-507D-9F00-C72625002E04}"/>
              </a:ext>
            </a:extLst>
          </p:cNvPr>
          <p:cNvGrpSpPr/>
          <p:nvPr/>
        </p:nvGrpSpPr>
        <p:grpSpPr>
          <a:xfrm>
            <a:off x="10774740" y="5024900"/>
            <a:ext cx="6566092" cy="1076195"/>
            <a:chOff x="0" y="0"/>
            <a:chExt cx="1729341" cy="283442"/>
          </a:xfrm>
        </p:grpSpPr>
        <p:sp>
          <p:nvSpPr>
            <p:cNvPr id="22" name="Freeform 11">
              <a:extLst>
                <a:ext uri="{FF2B5EF4-FFF2-40B4-BE49-F238E27FC236}">
                  <a16:creationId xmlns:a16="http://schemas.microsoft.com/office/drawing/2014/main" id="{08DE5FBA-1146-8035-E124-D6B01F3FDE84}"/>
                </a:ext>
              </a:extLst>
            </p:cNvPr>
            <p:cNvSpPr/>
            <p:nvPr/>
          </p:nvSpPr>
          <p:spPr>
            <a:xfrm>
              <a:off x="0" y="0"/>
              <a:ext cx="1729341" cy="283442"/>
            </a:xfrm>
            <a:custGeom>
              <a:avLst/>
              <a:gdLst/>
              <a:ahLst/>
              <a:cxnLst/>
              <a:rect l="l" t="t" r="r" b="b"/>
              <a:pathLst>
                <a:path w="1729341" h="283442">
                  <a:moveTo>
                    <a:pt x="60133" y="0"/>
                  </a:moveTo>
                  <a:lnTo>
                    <a:pt x="1669208" y="0"/>
                  </a:lnTo>
                  <a:cubicBezTo>
                    <a:pt x="1702419" y="0"/>
                    <a:pt x="1729341" y="26922"/>
                    <a:pt x="1729341" y="60133"/>
                  </a:cubicBezTo>
                  <a:lnTo>
                    <a:pt x="1729341" y="223310"/>
                  </a:lnTo>
                  <a:cubicBezTo>
                    <a:pt x="1729341" y="256520"/>
                    <a:pt x="1702419" y="283442"/>
                    <a:pt x="1669208" y="283442"/>
                  </a:cubicBezTo>
                  <a:lnTo>
                    <a:pt x="60133" y="283442"/>
                  </a:lnTo>
                  <a:cubicBezTo>
                    <a:pt x="26922" y="283442"/>
                    <a:pt x="0" y="256520"/>
                    <a:pt x="0" y="223310"/>
                  </a:cubicBezTo>
                  <a:lnTo>
                    <a:pt x="0" y="60133"/>
                  </a:lnTo>
                  <a:cubicBezTo>
                    <a:pt x="0" y="26922"/>
                    <a:pt x="26922" y="0"/>
                    <a:pt x="60133" y="0"/>
                  </a:cubicBezTo>
                  <a:close/>
                </a:path>
              </a:pathLst>
            </a:custGeom>
            <a:gradFill rotWithShape="1">
              <a:gsLst>
                <a:gs pos="0">
                  <a:srgbClr val="000000">
                    <a:alpha val="100000"/>
                  </a:srgbClr>
                </a:gs>
                <a:gs pos="100000">
                  <a:srgbClr val="3533CD">
                    <a:alpha val="100000"/>
                  </a:srgbClr>
                </a:gs>
              </a:gsLst>
              <a:lin ang="0"/>
            </a:gradFill>
          </p:spPr>
          <p:txBody>
            <a:bodyPr/>
            <a:lstStyle/>
            <a:p>
              <a:endParaRPr lang="ro-RO"/>
            </a:p>
          </p:txBody>
        </p:sp>
        <p:sp>
          <p:nvSpPr>
            <p:cNvPr id="23" name="TextBox 12">
              <a:extLst>
                <a:ext uri="{FF2B5EF4-FFF2-40B4-BE49-F238E27FC236}">
                  <a16:creationId xmlns:a16="http://schemas.microsoft.com/office/drawing/2014/main" id="{53456BFA-AD4E-D23F-BA03-F075FAD16948}"/>
                </a:ext>
              </a:extLst>
            </p:cNvPr>
            <p:cNvSpPr txBox="1"/>
            <p:nvPr/>
          </p:nvSpPr>
          <p:spPr>
            <a:xfrm>
              <a:off x="0" y="0"/>
              <a:ext cx="1729341" cy="283442"/>
            </a:xfrm>
            <a:prstGeom prst="rect">
              <a:avLst/>
            </a:prstGeom>
          </p:spPr>
          <p:txBody>
            <a:bodyPr lIns="50800" tIns="50800" rIns="50800" bIns="50800" rtlCol="0" anchor="ctr"/>
            <a:lstStyle/>
            <a:p>
              <a:pPr algn="ctr">
                <a:lnSpc>
                  <a:spcPts val="2760"/>
                </a:lnSpc>
              </a:pPr>
              <a:r>
                <a:rPr lang="en-US" sz="2300" dirty="0">
                  <a:solidFill>
                    <a:schemeClr val="bg1"/>
                  </a:solidFill>
                  <a:latin typeface="Michroma"/>
                  <a:ea typeface="Michroma"/>
                  <a:cs typeface="Michroma"/>
                  <a:sym typeface="Michroma"/>
                  <a:hlinkClick r:id="rId4">
                    <a:extLst>
                      <a:ext uri="{A12FA001-AC4F-418D-AE19-62706E023703}">
                        <ahyp:hlinkClr xmlns:ahyp="http://schemas.microsoft.com/office/drawing/2018/hyperlinkcolor" val="tx"/>
                      </a:ext>
                    </a:extLst>
                  </a:hlinkClick>
                </a:rPr>
                <a:t>Demo: Gantt Chart View</a:t>
              </a:r>
              <a:endParaRPr lang="en-US" sz="2300" dirty="0">
                <a:solidFill>
                  <a:schemeClr val="bg1"/>
                </a:solidFill>
                <a:latin typeface="Michroma"/>
                <a:ea typeface="Michroma"/>
                <a:cs typeface="Michroma"/>
                <a:sym typeface="Michroma"/>
              </a:endParaRPr>
            </a:p>
          </p:txBody>
        </p:sp>
      </p:grpSp>
      <p:grpSp>
        <p:nvGrpSpPr>
          <p:cNvPr id="24" name="Group 10">
            <a:extLst>
              <a:ext uri="{FF2B5EF4-FFF2-40B4-BE49-F238E27FC236}">
                <a16:creationId xmlns:a16="http://schemas.microsoft.com/office/drawing/2014/main" id="{00C29F30-3AA5-FC04-6BE7-EF9BCD41757A}"/>
              </a:ext>
            </a:extLst>
          </p:cNvPr>
          <p:cNvGrpSpPr/>
          <p:nvPr/>
        </p:nvGrpSpPr>
        <p:grpSpPr>
          <a:xfrm>
            <a:off x="10761875" y="3883103"/>
            <a:ext cx="6566092" cy="1076195"/>
            <a:chOff x="0" y="0"/>
            <a:chExt cx="1729341" cy="283442"/>
          </a:xfrm>
        </p:grpSpPr>
        <p:sp>
          <p:nvSpPr>
            <p:cNvPr id="28" name="Freeform 11">
              <a:extLst>
                <a:ext uri="{FF2B5EF4-FFF2-40B4-BE49-F238E27FC236}">
                  <a16:creationId xmlns:a16="http://schemas.microsoft.com/office/drawing/2014/main" id="{9A0204A3-8F0D-7FD8-E10D-171EC149BFED}"/>
                </a:ext>
              </a:extLst>
            </p:cNvPr>
            <p:cNvSpPr/>
            <p:nvPr/>
          </p:nvSpPr>
          <p:spPr>
            <a:xfrm>
              <a:off x="0" y="0"/>
              <a:ext cx="1729341" cy="283442"/>
            </a:xfrm>
            <a:custGeom>
              <a:avLst/>
              <a:gdLst/>
              <a:ahLst/>
              <a:cxnLst/>
              <a:rect l="l" t="t" r="r" b="b"/>
              <a:pathLst>
                <a:path w="1729341" h="283442">
                  <a:moveTo>
                    <a:pt x="60133" y="0"/>
                  </a:moveTo>
                  <a:lnTo>
                    <a:pt x="1669208" y="0"/>
                  </a:lnTo>
                  <a:cubicBezTo>
                    <a:pt x="1702419" y="0"/>
                    <a:pt x="1729341" y="26922"/>
                    <a:pt x="1729341" y="60133"/>
                  </a:cubicBezTo>
                  <a:lnTo>
                    <a:pt x="1729341" y="223310"/>
                  </a:lnTo>
                  <a:cubicBezTo>
                    <a:pt x="1729341" y="256520"/>
                    <a:pt x="1702419" y="283442"/>
                    <a:pt x="1669208" y="283442"/>
                  </a:cubicBezTo>
                  <a:lnTo>
                    <a:pt x="60133" y="283442"/>
                  </a:lnTo>
                  <a:cubicBezTo>
                    <a:pt x="26922" y="283442"/>
                    <a:pt x="0" y="256520"/>
                    <a:pt x="0" y="223310"/>
                  </a:cubicBezTo>
                  <a:lnTo>
                    <a:pt x="0" y="60133"/>
                  </a:lnTo>
                  <a:cubicBezTo>
                    <a:pt x="0" y="26922"/>
                    <a:pt x="26922" y="0"/>
                    <a:pt x="60133" y="0"/>
                  </a:cubicBezTo>
                  <a:close/>
                </a:path>
              </a:pathLst>
            </a:custGeom>
            <a:gradFill rotWithShape="1">
              <a:gsLst>
                <a:gs pos="0">
                  <a:srgbClr val="000000">
                    <a:alpha val="100000"/>
                  </a:srgbClr>
                </a:gs>
                <a:gs pos="100000">
                  <a:srgbClr val="3533CD">
                    <a:alpha val="100000"/>
                  </a:srgbClr>
                </a:gs>
              </a:gsLst>
              <a:lin ang="0"/>
            </a:gradFill>
          </p:spPr>
          <p:txBody>
            <a:bodyPr/>
            <a:lstStyle/>
            <a:p>
              <a:endParaRPr lang="ro-RO"/>
            </a:p>
          </p:txBody>
        </p:sp>
        <p:sp>
          <p:nvSpPr>
            <p:cNvPr id="29" name="TextBox 12">
              <a:extLst>
                <a:ext uri="{FF2B5EF4-FFF2-40B4-BE49-F238E27FC236}">
                  <a16:creationId xmlns:a16="http://schemas.microsoft.com/office/drawing/2014/main" id="{3B125DFC-857E-F44D-9971-842CAB9F876B}"/>
                </a:ext>
              </a:extLst>
            </p:cNvPr>
            <p:cNvSpPr txBox="1"/>
            <p:nvPr/>
          </p:nvSpPr>
          <p:spPr>
            <a:xfrm>
              <a:off x="0" y="0"/>
              <a:ext cx="1729341" cy="283442"/>
            </a:xfrm>
            <a:prstGeom prst="rect">
              <a:avLst/>
            </a:prstGeom>
          </p:spPr>
          <p:txBody>
            <a:bodyPr lIns="50800" tIns="50800" rIns="50800" bIns="50800" rtlCol="0" anchor="ctr"/>
            <a:lstStyle/>
            <a:p>
              <a:pPr algn="ctr">
                <a:lnSpc>
                  <a:spcPts val="2760"/>
                </a:lnSpc>
              </a:pPr>
              <a:r>
                <a:rPr lang="en-US" sz="2300" dirty="0">
                  <a:solidFill>
                    <a:schemeClr val="bg1"/>
                  </a:solidFill>
                  <a:latin typeface="Michroma"/>
                  <a:ea typeface="Michroma"/>
                  <a:cs typeface="Michroma"/>
                  <a:sym typeface="Michroma"/>
                  <a:hlinkClick r:id="rId5">
                    <a:extLst>
                      <a:ext uri="{A12FA001-AC4F-418D-AE19-62706E023703}">
                        <ahyp:hlinkClr xmlns:ahyp="http://schemas.microsoft.com/office/drawing/2018/hyperlinkcolor" val="tx"/>
                      </a:ext>
                    </a:extLst>
                  </a:hlinkClick>
                </a:rPr>
                <a:t>Demo: Task Progress</a:t>
              </a:r>
              <a:endParaRPr lang="en-US" sz="2300" dirty="0">
                <a:solidFill>
                  <a:schemeClr val="bg1"/>
                </a:solidFill>
                <a:latin typeface="Michroma"/>
                <a:ea typeface="Michroma"/>
                <a:cs typeface="Michroma"/>
                <a:sym typeface="Michroma"/>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725</TotalTime>
  <Words>1113</Words>
  <Application>Microsoft Office PowerPoint</Application>
  <PresentationFormat>Custom</PresentationFormat>
  <Paragraphs>123</Paragraphs>
  <Slides>14</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1" baseType="lpstr">
      <vt:lpstr>Calibri</vt:lpstr>
      <vt:lpstr>Telegraf</vt:lpstr>
      <vt:lpstr>Michroma</vt:lpstr>
      <vt:lpstr>Telegraf Medium</vt:lpstr>
      <vt:lpstr>Arial</vt:lpstr>
      <vt:lpstr>Office Theme</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Blau Kreativ Farbverlauf Kurzpräsentations-Deck Präsentation</dc:title>
  <dc:creator>Daria Solomon</dc:creator>
  <cp:lastModifiedBy>Daria Solomon</cp:lastModifiedBy>
  <cp:revision>36</cp:revision>
  <dcterms:created xsi:type="dcterms:W3CDTF">2006-08-16T00:00:00Z</dcterms:created>
  <dcterms:modified xsi:type="dcterms:W3CDTF">2025-05-15T10:50:50Z</dcterms:modified>
  <dc:identifier>DAGnK156kl8</dc:identifier>
</cp:coreProperties>
</file>